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91" r:id="rId2"/>
    <p:sldId id="292" r:id="rId3"/>
    <p:sldId id="288" r:id="rId4"/>
    <p:sldId id="370" r:id="rId5"/>
    <p:sldId id="371" r:id="rId6"/>
    <p:sldId id="373" r:id="rId7"/>
    <p:sldId id="374" r:id="rId8"/>
    <p:sldId id="375" r:id="rId9"/>
    <p:sldId id="376" r:id="rId10"/>
    <p:sldId id="377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90" r:id="rId19"/>
    <p:sldId id="391" r:id="rId20"/>
    <p:sldId id="392" r:id="rId21"/>
    <p:sldId id="393" r:id="rId22"/>
    <p:sldId id="395" r:id="rId23"/>
    <p:sldId id="396" r:id="rId24"/>
    <p:sldId id="397" r:id="rId25"/>
    <p:sldId id="399" r:id="rId26"/>
    <p:sldId id="400" r:id="rId27"/>
    <p:sldId id="401" r:id="rId28"/>
    <p:sldId id="403" r:id="rId29"/>
    <p:sldId id="404" r:id="rId30"/>
    <p:sldId id="405" r:id="rId31"/>
    <p:sldId id="406" r:id="rId32"/>
    <p:sldId id="407" r:id="rId33"/>
    <p:sldId id="294" r:id="rId34"/>
    <p:sldId id="295" r:id="rId35"/>
    <p:sldId id="297" r:id="rId36"/>
    <p:sldId id="296" r:id="rId37"/>
    <p:sldId id="298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7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99FFB-5342-4452-ADD3-5EE598D034B8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7D7A7-8C1C-4F3B-9033-B35785440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58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Related 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22</a:t>
            </a:fld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23</a:t>
            </a:fld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24</a:t>
            </a:fld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25</a:t>
            </a:fld>
            <a:endParaRPr lang="en-A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26</a:t>
            </a:fld>
            <a:endParaRPr lang="en-A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27</a:t>
            </a:fld>
            <a:endParaRPr lang="en-A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28</a:t>
            </a:fld>
            <a:endParaRPr lang="en-A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29</a:t>
            </a:fld>
            <a:endParaRPr lang="en-A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30</a:t>
            </a:fld>
            <a:endParaRPr lang="en-A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31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32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B16CA-DA42-4CF0-814F-75B61F3AE148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03FD-129D-7BF6-01C6-9622731EC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04BC3-F13F-50D4-784D-963A11541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7A4EC-FFA0-9E6E-15B3-0286B51A6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8838B-D2EE-BB19-8C4C-86A174601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A2ABC-A666-E759-E497-992825644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9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F5317-D3BD-7FF7-DE5F-2CB5CE27C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2B2CB3-427A-6A14-FAAB-4AB6617AC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2191B-39AD-3698-64D7-92D7211F9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10217-DBF2-A340-BEAB-4915AF6B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A5598-0F63-66DC-56D3-F5473731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A76AB-A6D9-278E-AB54-AA6930335B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E8C71-510B-BB98-E55A-63A586431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9C55E-3D87-5FC0-20D2-F2D63BFCE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2A963-E593-8A3D-BF08-BDC22DA5F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20472-C8E6-FF98-DEB4-72F89FBB0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7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AA13E-D58F-10A4-2F0B-974036F38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3C1E5-F8D6-0DD9-B089-71895ABBA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52C7A-E03E-B387-BE3B-D446097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14259-AEEC-47FA-7550-977729292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A22A9-95B1-35F8-FC98-3E24B1556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3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F7AB-521A-8794-7CD7-ADD73F6FE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C5789-F887-7E51-7B56-FFE07B7C2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8BFD6-2996-C5E3-3738-AFE3590F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0002A-353A-4FC7-F893-69AE73EC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B26BC-2F71-1DE8-D57F-CC9DC53D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0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666B8-FF04-2FED-E152-9C38C271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05872-DC39-E69B-8906-D802230BA2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209A2-DA4D-478C-C748-E050DEA73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B1CBF-54AE-2C13-A583-8D2486D3C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612B7-DDDD-C895-A53E-468084034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17021-2E4B-1BFF-B76E-3E018CC8D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7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EC190-C481-BC62-D55E-35E7E74AC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2A238-A7BC-1025-B72B-7C19AA47A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293E3-4261-E410-0B7F-B4BF5A80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E6B58C-19C5-C66D-C9EB-B7EC23736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9D6965-BA17-3C74-D959-E99E57B61E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34E34C-9FEE-1C4F-E3BB-B0F54CD7D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F37ABD-D8D3-68DC-D29A-9E51DB09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6507E3-047D-D5C2-216A-21E94FEEE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4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99ED9-0685-EA89-25C9-FF3F35F4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5F603-E436-3C11-D96F-3F1F9F03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F7D4A-30F9-9B74-6054-7FE36C242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F3665-3221-78AC-A454-70ACF0181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4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8C2530-D3FE-81D7-3CEE-7AAF5B7C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8E57DE-B163-CAB2-BBD6-20E36E3D5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94EAF-6634-439F-A82B-76606EE3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2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D075F-4AAB-0573-D220-78D57021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1F448-6B96-FA27-DDF0-3C1B8B7F8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D0303-C379-3D92-C4DD-C7F41E506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26111-3CA1-138D-0D48-1611E37B4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8FDDE-F8BC-3F22-02BC-E151F7A28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0010A-43EC-62C9-5F69-A208FDEB7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3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B8668-FFB1-BAD5-19CC-9F7342553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2626C-3EB7-8C19-9E80-3ECDA10CB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F567A-0764-2FED-9336-0B71C17665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F3423-1121-B217-32DD-6C54D24F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9A637C-2362-EE27-CB08-784930BA0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E018E-5433-4741-AF64-874FEA0B2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16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F43608-A0EA-4204-7E44-3CD829265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6B48E-ECA6-651F-F4DE-9ECD88BFD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ACDA5-F892-A173-517C-8715CF806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E0084-8576-44EC-AE2F-BA10A0799F34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2DE73-A828-FB82-EBFA-ACD8C413C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42FBF-6700-6710-628D-698FED4085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2FE12-B956-458D-9249-45AB6E431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6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">
            <a:extLst>
              <a:ext uri="{FF2B5EF4-FFF2-40B4-BE49-F238E27FC236}">
                <a16:creationId xmlns:a16="http://schemas.microsoft.com/office/drawing/2014/main" id="{92AEDFAF-70BD-782C-7D42-C3A0BC18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1" y="1146176"/>
            <a:ext cx="7739063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3075" name="TextBox 3">
            <a:extLst>
              <a:ext uri="{FF2B5EF4-FFF2-40B4-BE49-F238E27FC236}">
                <a16:creationId xmlns:a16="http://schemas.microsoft.com/office/drawing/2014/main" id="{18AEE972-9893-E5B1-D899-6B3265489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5174" y="2747964"/>
            <a:ext cx="94239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dirty="0">
                <a:latin typeface="Book Antiqua" panose="02040602050305030304" pitchFamily="18" charset="0"/>
              </a:rPr>
              <a:t>TITLE OF THE TOPIC: </a:t>
            </a:r>
            <a:r>
              <a:rPr lang="en-AU" sz="2800" b="1" dirty="0">
                <a:latin typeface="+mn-lt"/>
              </a:rPr>
              <a:t>MICROBIOLOGY IN ENDODONTICS</a:t>
            </a:r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3076" name="TextBox 5">
            <a:extLst>
              <a:ext uri="{FF2B5EF4-FFF2-40B4-BE49-F238E27FC236}">
                <a16:creationId xmlns:a16="http://schemas.microsoft.com/office/drawing/2014/main" id="{10D683A3-E83C-D0C1-495A-851D60D8B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5345114"/>
            <a:ext cx="854551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Book Antiqua" panose="02040602050305030304" pitchFamily="18" charset="0"/>
              </a:rPr>
              <a:t>DEPARTMENT OF CONSERVATIVE DENTISTRY AND ENDODONTICS </a:t>
            </a:r>
          </a:p>
        </p:txBody>
      </p:sp>
      <p:pic>
        <p:nvPicPr>
          <p:cNvPr id="3077" name="Picture 6">
            <a:extLst>
              <a:ext uri="{FF2B5EF4-FFF2-40B4-BE49-F238E27FC236}">
                <a16:creationId xmlns:a16="http://schemas.microsoft.com/office/drawing/2014/main" id="{B71D9F78-ACF1-5C97-AFAA-77CEA4A15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>
            <a:fillRect/>
          </a:stretch>
        </p:blipFill>
        <p:spPr bwMode="auto">
          <a:xfrm>
            <a:off x="1524000" y="-19050"/>
            <a:ext cx="1563688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Slide Number Placeholder 1">
            <a:extLst>
              <a:ext uri="{FF2B5EF4-FFF2-40B4-BE49-F238E27FC236}">
                <a16:creationId xmlns:a16="http://schemas.microsoft.com/office/drawing/2014/main" id="{AFBA7358-CCB0-2978-25EE-0C814056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AFFE83-C04D-42AB-8CD8-ABA8A3DC5867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r>
              <a:rPr lang="en-AU" sz="3200" dirty="0"/>
              <a:t>Following situations may permit </a:t>
            </a:r>
            <a:r>
              <a:rPr lang="en-AU" sz="3200" dirty="0" err="1"/>
              <a:t>intraradicular</a:t>
            </a:r>
            <a:r>
              <a:rPr lang="en-AU" sz="3200" dirty="0"/>
              <a:t> bacteria to reach </a:t>
            </a:r>
            <a:r>
              <a:rPr lang="en-AU" sz="3200" dirty="0" err="1"/>
              <a:t>periapical</a:t>
            </a:r>
            <a:r>
              <a:rPr lang="en-AU" sz="3200" dirty="0"/>
              <a:t> tissue and establish </a:t>
            </a:r>
            <a:r>
              <a:rPr lang="en-AU" sz="3200" dirty="0" err="1"/>
              <a:t>extraradicular</a:t>
            </a:r>
            <a:r>
              <a:rPr lang="en-AU" sz="3200" dirty="0"/>
              <a:t> infection.</a:t>
            </a:r>
          </a:p>
          <a:p>
            <a:pPr>
              <a:lnSpc>
                <a:spcPct val="110000"/>
              </a:lnSpc>
            </a:pPr>
            <a:endParaRPr lang="en-AU" sz="3200" dirty="0"/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AU" sz="3200" dirty="0"/>
              <a:t>A result of direct advance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AU" sz="3200" dirty="0"/>
              <a:t>Due to bacterial </a:t>
            </a:r>
            <a:r>
              <a:rPr lang="en-AU" sz="3200" dirty="0" err="1"/>
              <a:t>persistance</a:t>
            </a:r>
            <a:r>
              <a:rPr lang="en-AU" sz="3200" dirty="0"/>
              <a:t> --- after remission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AU" sz="3200" dirty="0"/>
              <a:t>A sequel to apical extrusion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endParaRPr lang="en-AU" sz="3200" dirty="0"/>
          </a:p>
          <a:p>
            <a:pPr marL="514350" indent="-514350"/>
            <a:r>
              <a:rPr lang="en-AU" sz="3200" dirty="0"/>
              <a:t>Virulence and quantity of involved </a:t>
            </a:r>
            <a:r>
              <a:rPr lang="en-AU" sz="3200" dirty="0" err="1"/>
              <a:t>bact</a:t>
            </a:r>
            <a:r>
              <a:rPr lang="en-AU" sz="3200" dirty="0"/>
              <a:t> + host ability to deal with </a:t>
            </a:r>
            <a:r>
              <a:rPr lang="en-AU" sz="3200" dirty="0" err="1"/>
              <a:t>inf</a:t>
            </a:r>
            <a:r>
              <a:rPr lang="en-AU" sz="3200" dirty="0"/>
              <a:t> </a:t>
            </a:r>
            <a:r>
              <a:rPr lang="en-AU" sz="3200" dirty="0">
                <a:sym typeface="Wingdings" pitchFamily="2" charset="2"/>
              </a:rPr>
              <a:t> whether an </a:t>
            </a:r>
            <a:r>
              <a:rPr lang="en-AU" sz="3200" dirty="0" err="1">
                <a:sym typeface="Wingdings" pitchFamily="2" charset="2"/>
              </a:rPr>
              <a:t>extraradicular</a:t>
            </a:r>
            <a:r>
              <a:rPr lang="en-AU" sz="3200" dirty="0">
                <a:sym typeface="Wingdings" pitchFamily="2" charset="2"/>
              </a:rPr>
              <a:t> infection will develop</a:t>
            </a:r>
            <a:endParaRPr lang="en-AU" sz="3200" dirty="0"/>
          </a:p>
          <a:p>
            <a:pPr marL="514350" indent="-514350">
              <a:buFont typeface="+mj-lt"/>
              <a:buAutoNum type="arabicParenR"/>
            </a:pP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44624"/>
            <a:ext cx="8435280" cy="1143000"/>
          </a:xfrm>
        </p:spPr>
        <p:txBody>
          <a:bodyPr/>
          <a:lstStyle/>
          <a:p>
            <a:r>
              <a:rPr lang="en-AU" b="1" dirty="0"/>
              <a:t>ENTEROCOCCUS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435280" cy="4572000"/>
          </a:xfrm>
        </p:spPr>
        <p:txBody>
          <a:bodyPr>
            <a:normAutofit/>
          </a:bodyPr>
          <a:lstStyle/>
          <a:p>
            <a:r>
              <a:rPr lang="en-AU" sz="3200" dirty="0"/>
              <a:t>Genus of Gram +</a:t>
            </a:r>
            <a:r>
              <a:rPr lang="en-AU" sz="3200" dirty="0" err="1"/>
              <a:t>ve</a:t>
            </a:r>
            <a:r>
              <a:rPr lang="en-AU" sz="3200" dirty="0"/>
              <a:t> facultative anaerobic </a:t>
            </a:r>
            <a:r>
              <a:rPr lang="en-AU" sz="3200" dirty="0" err="1"/>
              <a:t>coccoid</a:t>
            </a:r>
            <a:r>
              <a:rPr lang="en-AU" sz="3200" dirty="0"/>
              <a:t> bacteria</a:t>
            </a:r>
          </a:p>
          <a:p>
            <a:endParaRPr lang="en-AU" sz="3200" dirty="0"/>
          </a:p>
          <a:p>
            <a:r>
              <a:rPr lang="en-AU" sz="3200" dirty="0"/>
              <a:t>Until 1984 were classified as Group D streptococci</a:t>
            </a:r>
          </a:p>
          <a:p>
            <a:endParaRPr lang="en-AU" sz="3200" dirty="0"/>
          </a:p>
          <a:p>
            <a:r>
              <a:rPr lang="en-AU" sz="3200" dirty="0"/>
              <a:t>Can grow at temp ranging 10-45°C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r>
              <a:rPr lang="en-AU" sz="3200" dirty="0"/>
              <a:t>E. </a:t>
            </a:r>
            <a:r>
              <a:rPr lang="en-AU" sz="3200" dirty="0" err="1"/>
              <a:t>faecalis</a:t>
            </a:r>
            <a:r>
              <a:rPr lang="en-AU" sz="3200" dirty="0"/>
              <a:t> and </a:t>
            </a:r>
            <a:r>
              <a:rPr lang="en-AU" sz="3200" dirty="0" err="1"/>
              <a:t>E.faecium</a:t>
            </a:r>
            <a:r>
              <a:rPr lang="en-AU" sz="3200" dirty="0"/>
              <a:t> -- most common </a:t>
            </a:r>
            <a:r>
              <a:rPr lang="en-AU" sz="3200" dirty="0" err="1"/>
              <a:t>Enteroccocal</a:t>
            </a:r>
            <a:r>
              <a:rPr lang="en-AU" sz="3200" dirty="0"/>
              <a:t> sp found in human</a:t>
            </a:r>
          </a:p>
          <a:p>
            <a:endParaRPr lang="en-AU" sz="3200" dirty="0"/>
          </a:p>
          <a:p>
            <a:r>
              <a:rPr lang="en-AU" sz="3200" dirty="0"/>
              <a:t>One of the common bloodstream </a:t>
            </a:r>
            <a:r>
              <a:rPr lang="en-AU" sz="3200" dirty="0" err="1"/>
              <a:t>nosocomial</a:t>
            </a:r>
            <a:r>
              <a:rPr lang="en-AU" sz="3200" dirty="0"/>
              <a:t> pathogen</a:t>
            </a:r>
          </a:p>
          <a:p>
            <a:endParaRPr lang="en-AU" sz="3200" dirty="0"/>
          </a:p>
          <a:p>
            <a:r>
              <a:rPr lang="en-AU" sz="3200" dirty="0"/>
              <a:t>UTI, abdominal pelvic </a:t>
            </a:r>
            <a:r>
              <a:rPr lang="en-AU" sz="3200" dirty="0" err="1"/>
              <a:t>inf</a:t>
            </a:r>
            <a:r>
              <a:rPr lang="en-AU" sz="3200" dirty="0"/>
              <a:t>, infective </a:t>
            </a:r>
            <a:r>
              <a:rPr lang="en-AU" sz="3200" dirty="0" err="1"/>
              <a:t>endocarditis</a:t>
            </a:r>
            <a:r>
              <a:rPr lang="en-AU" sz="3200" dirty="0"/>
              <a:t>, prosthetic joint </a:t>
            </a:r>
            <a:r>
              <a:rPr lang="en-AU" sz="3200" dirty="0" err="1"/>
              <a:t>inf</a:t>
            </a:r>
            <a:r>
              <a:rPr lang="en-AU" sz="3200" dirty="0"/>
              <a:t>, etc</a:t>
            </a:r>
          </a:p>
          <a:p>
            <a:endParaRPr lang="en-AU" sz="3200" dirty="0"/>
          </a:p>
          <a:p>
            <a:r>
              <a:rPr lang="en-AU" sz="3200" dirty="0"/>
              <a:t>Multiple antibiotic resistance by </a:t>
            </a:r>
            <a:r>
              <a:rPr lang="en-AU" sz="3200" dirty="0" err="1"/>
              <a:t>E.faecalis</a:t>
            </a:r>
            <a:r>
              <a:rPr lang="en-AU" sz="3200" dirty="0"/>
              <a:t> is major factor in its </a:t>
            </a:r>
            <a:r>
              <a:rPr lang="en-AU" sz="3200" dirty="0" err="1"/>
              <a:t>prominanace</a:t>
            </a:r>
            <a:r>
              <a:rPr lang="en-AU" sz="3200" dirty="0"/>
              <a:t> in </a:t>
            </a:r>
            <a:r>
              <a:rPr lang="en-AU" sz="3200" dirty="0" err="1"/>
              <a:t>nosocomial</a:t>
            </a:r>
            <a:r>
              <a:rPr lang="en-AU" sz="3200" dirty="0"/>
              <a:t> </a:t>
            </a:r>
            <a:r>
              <a:rPr lang="en-AU" sz="3200" dirty="0" err="1"/>
              <a:t>inf</a:t>
            </a: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712968" cy="6336704"/>
          </a:xfrm>
        </p:spPr>
        <p:txBody>
          <a:bodyPr>
            <a:normAutofit/>
          </a:bodyPr>
          <a:lstStyle/>
          <a:p>
            <a:r>
              <a:rPr lang="en-AU" sz="3200" dirty="0"/>
              <a:t>Oral cavity is a potential </a:t>
            </a:r>
            <a:r>
              <a:rPr lang="en-AU" sz="3200" dirty="0" err="1"/>
              <a:t>reservior</a:t>
            </a:r>
            <a:r>
              <a:rPr lang="en-AU" sz="3200" dirty="0"/>
              <a:t> of </a:t>
            </a:r>
            <a:r>
              <a:rPr lang="en-AU" sz="3200" dirty="0" err="1"/>
              <a:t>E.faecalis</a:t>
            </a:r>
            <a:r>
              <a:rPr lang="en-AU" sz="3200" dirty="0"/>
              <a:t> for entry in root canal</a:t>
            </a:r>
          </a:p>
          <a:p>
            <a:endParaRPr lang="en-AU" sz="3200" dirty="0"/>
          </a:p>
          <a:p>
            <a:endParaRPr lang="en-AU" sz="3200" dirty="0"/>
          </a:p>
          <a:p>
            <a:r>
              <a:rPr lang="en-AU" sz="3200" dirty="0" err="1"/>
              <a:t>E.faecalis</a:t>
            </a:r>
            <a:r>
              <a:rPr lang="en-AU" sz="3200" dirty="0"/>
              <a:t> was detected more in tongue(43%) than in gingival </a:t>
            </a:r>
            <a:r>
              <a:rPr lang="en-AU" sz="3200" dirty="0" err="1"/>
              <a:t>sulcus</a:t>
            </a:r>
            <a:r>
              <a:rPr lang="en-AU" sz="3200" dirty="0"/>
              <a:t> (14%), oral rinse(10%) and root canal samples(10%)</a:t>
            </a:r>
          </a:p>
          <a:p>
            <a:endParaRPr lang="en-AU" sz="3200" dirty="0"/>
          </a:p>
          <a:p>
            <a:r>
              <a:rPr lang="en-AU" sz="3200" dirty="0"/>
              <a:t>Pt  with gingivitis/</a:t>
            </a:r>
            <a:r>
              <a:rPr lang="en-AU" sz="3200" dirty="0" err="1"/>
              <a:t>peridontitis</a:t>
            </a:r>
            <a:r>
              <a:rPr lang="en-AU" sz="3200" dirty="0"/>
              <a:t> &gt; normal </a:t>
            </a:r>
            <a:r>
              <a:rPr lang="en-AU" sz="3200" dirty="0" err="1"/>
              <a:t>periodontium</a:t>
            </a: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Prevalence of </a:t>
            </a:r>
            <a:r>
              <a:rPr lang="en-AU" b="1" dirty="0" err="1"/>
              <a:t>Enterococci</a:t>
            </a:r>
            <a:r>
              <a:rPr lang="en-AU" b="1" dirty="0"/>
              <a:t> in root filled teeth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75520" y="1521296"/>
            <a:ext cx="8435280" cy="4572000"/>
          </a:xfrm>
        </p:spPr>
        <p:txBody>
          <a:bodyPr/>
          <a:lstStyle/>
          <a:p>
            <a:r>
              <a:rPr lang="en-AU" sz="3200" dirty="0" err="1"/>
              <a:t>E.faecalis</a:t>
            </a:r>
            <a:r>
              <a:rPr lang="en-AU" sz="3200" dirty="0"/>
              <a:t> has been repeatedly identified as the sp most commonly recovered from root canals of teeth with failed RCT and </a:t>
            </a:r>
            <a:r>
              <a:rPr lang="en-AU" sz="3200" dirty="0" err="1"/>
              <a:t>persistant</a:t>
            </a:r>
            <a:r>
              <a:rPr lang="en-AU" sz="3200" dirty="0"/>
              <a:t> </a:t>
            </a:r>
            <a:r>
              <a:rPr lang="en-AU" sz="3200" dirty="0" err="1"/>
              <a:t>inf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/>
              <a:t>The </a:t>
            </a:r>
            <a:r>
              <a:rPr lang="en-AU" sz="3200" dirty="0" err="1"/>
              <a:t>prevalance</a:t>
            </a:r>
            <a:r>
              <a:rPr lang="en-AU" sz="3200" dirty="0"/>
              <a:t> rates of </a:t>
            </a:r>
            <a:r>
              <a:rPr lang="en-AU" sz="3200" dirty="0" err="1"/>
              <a:t>E.faecalis</a:t>
            </a:r>
            <a:r>
              <a:rPr lang="en-AU" sz="3200" dirty="0"/>
              <a:t> in RC </a:t>
            </a:r>
            <a:r>
              <a:rPr lang="en-AU" sz="3200" dirty="0" err="1"/>
              <a:t>inf</a:t>
            </a:r>
            <a:r>
              <a:rPr lang="en-AU" sz="3200" dirty="0"/>
              <a:t> reported in different studies varies widely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/>
          <a:lstStyle/>
          <a:p>
            <a:endParaRPr lang="en-AU" dirty="0"/>
          </a:p>
        </p:txBody>
      </p:sp>
      <p:pic>
        <p:nvPicPr>
          <p:cNvPr id="2050" name="Picture 2" descr="C:\Users\NAUCIL\Desktop\GOLD\ing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5380" y="0"/>
            <a:ext cx="7301240" cy="685800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Potential role of </a:t>
            </a:r>
            <a:r>
              <a:rPr lang="en-AU" b="1" dirty="0" err="1"/>
              <a:t>Enterococci</a:t>
            </a:r>
            <a:r>
              <a:rPr lang="en-AU" b="1" dirty="0"/>
              <a:t> in unsuccessful RCT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837184" y="1521296"/>
            <a:ext cx="8435280" cy="4572000"/>
          </a:xfrm>
        </p:spPr>
        <p:txBody>
          <a:bodyPr>
            <a:normAutofit/>
          </a:bodyPr>
          <a:lstStyle/>
          <a:p>
            <a:r>
              <a:rPr lang="en-AU" sz="3200" dirty="0"/>
              <a:t>Despite their frequent recovery, its role in pathogenesis of </a:t>
            </a:r>
            <a:r>
              <a:rPr lang="en-AU" sz="3200" dirty="0" err="1"/>
              <a:t>Rcinf</a:t>
            </a:r>
            <a:r>
              <a:rPr lang="en-AU" sz="3200" dirty="0"/>
              <a:t> is unclear</a:t>
            </a:r>
          </a:p>
          <a:p>
            <a:endParaRPr lang="en-AU" sz="3200" dirty="0"/>
          </a:p>
          <a:p>
            <a:r>
              <a:rPr lang="en-AU" sz="3200" dirty="0"/>
              <a:t>Hypothesized </a:t>
            </a:r>
            <a:r>
              <a:rPr lang="en-AU" sz="3200" dirty="0">
                <a:sym typeface="Wingdings" pitchFamily="2" charset="2"/>
              </a:rPr>
              <a:t></a:t>
            </a:r>
            <a:r>
              <a:rPr lang="en-AU" sz="3200" dirty="0"/>
              <a:t> </a:t>
            </a:r>
            <a:r>
              <a:rPr lang="en-AU" sz="3200" dirty="0" err="1"/>
              <a:t>periapical</a:t>
            </a:r>
            <a:r>
              <a:rPr lang="en-AU" sz="3200" dirty="0"/>
              <a:t> infections that involve </a:t>
            </a:r>
            <a:r>
              <a:rPr lang="en-AU" sz="3200" dirty="0" err="1"/>
              <a:t>E.faecalis</a:t>
            </a:r>
            <a:r>
              <a:rPr lang="en-AU" sz="3200" dirty="0"/>
              <a:t>, tissue damage may be predominantly caused by the host response to the bacteria rather than direct damage from bacterial products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r>
              <a:rPr lang="en-AU" sz="3200" dirty="0"/>
              <a:t>The mechanism by which </a:t>
            </a:r>
            <a:r>
              <a:rPr lang="en-AU" sz="3200" dirty="0" err="1"/>
              <a:t>E.feacalis</a:t>
            </a:r>
            <a:r>
              <a:rPr lang="en-AU" sz="3200" dirty="0"/>
              <a:t> enters and survive in </a:t>
            </a:r>
            <a:r>
              <a:rPr lang="en-AU" sz="3200" dirty="0" err="1"/>
              <a:t>rc</a:t>
            </a:r>
            <a:r>
              <a:rPr lang="en-AU" sz="3200" dirty="0"/>
              <a:t> for extended periods despite </a:t>
            </a:r>
            <a:r>
              <a:rPr lang="en-AU" sz="3200" dirty="0" err="1"/>
              <a:t>endo</a:t>
            </a:r>
            <a:r>
              <a:rPr lang="en-AU" sz="3200" dirty="0"/>
              <a:t> treat are not well understood.</a:t>
            </a:r>
          </a:p>
          <a:p>
            <a:endParaRPr lang="en-AU" sz="3200" dirty="0"/>
          </a:p>
          <a:p>
            <a:r>
              <a:rPr lang="en-AU" sz="3200" dirty="0"/>
              <a:t>Capacity  to survive under various stressful environmental conditions.</a:t>
            </a:r>
          </a:p>
          <a:p>
            <a:endParaRPr lang="en-AU" sz="3200" dirty="0"/>
          </a:p>
          <a:p>
            <a:r>
              <a:rPr lang="en-AU" sz="3200" dirty="0"/>
              <a:t>In an ex vivo model, it survived in human root filled teeth for 12 months.</a:t>
            </a:r>
          </a:p>
          <a:p>
            <a:r>
              <a:rPr lang="en-AU" sz="3200" dirty="0"/>
              <a:t>Capable of entering and recovering from the viable but non </a:t>
            </a:r>
            <a:r>
              <a:rPr lang="en-AU" sz="3200" dirty="0" err="1"/>
              <a:t>culturable</a:t>
            </a:r>
            <a:r>
              <a:rPr lang="en-AU" sz="3200" dirty="0"/>
              <a:t> state.</a:t>
            </a:r>
          </a:p>
          <a:p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endParaRPr lang="en-AU" sz="3200" dirty="0"/>
          </a:p>
          <a:p>
            <a:r>
              <a:rPr lang="en-AU" sz="3200" dirty="0"/>
              <a:t>Displays cell wall alteration that might provide protection under </a:t>
            </a:r>
            <a:r>
              <a:rPr lang="en-AU" sz="3200" dirty="0" err="1"/>
              <a:t>unfavorable</a:t>
            </a:r>
            <a:r>
              <a:rPr lang="en-AU" sz="3200" dirty="0"/>
              <a:t> environmental conditions.</a:t>
            </a:r>
          </a:p>
          <a:p>
            <a:endParaRPr lang="en-AU" sz="3200" dirty="0"/>
          </a:p>
          <a:p>
            <a:r>
              <a:rPr lang="en-AU" sz="3200" dirty="0"/>
              <a:t>Produces variety of stress protein when exposed to adverse </a:t>
            </a:r>
            <a:r>
              <a:rPr lang="en-AU" sz="3200" dirty="0" err="1"/>
              <a:t>enviromental</a:t>
            </a:r>
            <a:r>
              <a:rPr lang="en-AU" sz="3200" dirty="0"/>
              <a:t> factors such as </a:t>
            </a:r>
            <a:r>
              <a:rPr lang="en-AU" sz="3200" dirty="0" err="1"/>
              <a:t>NaOCl</a:t>
            </a:r>
            <a:r>
              <a:rPr lang="en-AU" sz="3200" dirty="0"/>
              <a:t>, salt, bile salts, acid, heat, alkaline stress, glucose starvation, elevated temp,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1285860"/>
            <a:ext cx="8435280" cy="5311492"/>
          </a:xfrm>
        </p:spPr>
        <p:txBody>
          <a:bodyPr>
            <a:normAutofit/>
          </a:bodyPr>
          <a:lstStyle/>
          <a:p>
            <a:r>
              <a:rPr lang="en-AU" sz="3200" dirty="0" err="1"/>
              <a:t>Enterococci</a:t>
            </a:r>
            <a:r>
              <a:rPr lang="en-AU" sz="3200" dirty="0"/>
              <a:t> may persist in root canal undergoing standard </a:t>
            </a:r>
            <a:r>
              <a:rPr lang="en-AU" sz="3200" dirty="0" err="1"/>
              <a:t>endo</a:t>
            </a:r>
            <a:r>
              <a:rPr lang="en-AU" sz="3200" dirty="0"/>
              <a:t> treat is because of its </a:t>
            </a:r>
          </a:p>
          <a:p>
            <a:pPr>
              <a:buFont typeface="Wingdings" pitchFamily="2" charset="2"/>
              <a:buChar char="Ø"/>
            </a:pPr>
            <a:endParaRPr lang="en-AU" sz="3200" dirty="0"/>
          </a:p>
          <a:p>
            <a:pPr>
              <a:buFont typeface="Wingdings" pitchFamily="2" charset="2"/>
              <a:buChar char="Ø"/>
            </a:pPr>
            <a:r>
              <a:rPr lang="en-AU" sz="3200" dirty="0"/>
              <a:t>low sensitivity to antimicrobial agents,</a:t>
            </a:r>
          </a:p>
          <a:p>
            <a:pPr>
              <a:buFont typeface="Wingdings" pitchFamily="2" charset="2"/>
              <a:buChar char="Ø"/>
            </a:pPr>
            <a:r>
              <a:rPr lang="en-AU" sz="3200" dirty="0"/>
              <a:t>ability to resist the high pH of antimicrobial agents commonly used</a:t>
            </a:r>
          </a:p>
          <a:p>
            <a:pPr>
              <a:buFont typeface="Wingdings" pitchFamily="2" charset="2"/>
              <a:buChar char="Ø"/>
            </a:pP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C5E0383-B16F-1B52-34EF-EF11B18B0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1" y="781050"/>
            <a:ext cx="6945313" cy="8270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A49E56-FFB1-0D7D-D6E1-1E4D7D5A25F6}"/>
              </a:ext>
            </a:extLst>
          </p:cNvPr>
          <p:cNvGraphicFramePr>
            <a:graphicFrameLocks noGrp="1"/>
          </p:cNvGraphicFramePr>
          <p:nvPr/>
        </p:nvGraphicFramePr>
        <p:xfrm>
          <a:off x="3124200" y="2506663"/>
          <a:ext cx="7543800" cy="2466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3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520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H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13">
                <a:tc>
                  <a:txBody>
                    <a:bodyPr/>
                    <a:lstStyle/>
                    <a:p>
                      <a:r>
                        <a:rPr lang="en-US" sz="1400" dirty="0"/>
                        <a:t>Routes of microorganism, </a:t>
                      </a:r>
                      <a:r>
                        <a:rPr lang="en-US" sz="1400" dirty="0" err="1"/>
                        <a:t>Microrganism</a:t>
                      </a:r>
                      <a:r>
                        <a:rPr lang="en-US" sz="1400" dirty="0"/>
                        <a:t> associated with root canal infection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1847">
                <a:tc>
                  <a:txBody>
                    <a:bodyPr/>
                    <a:lstStyle/>
                    <a:p>
                      <a:r>
                        <a:rPr lang="en-US" sz="1400" dirty="0" err="1"/>
                        <a:t>Intraradicular</a:t>
                      </a:r>
                      <a:r>
                        <a:rPr lang="en-US" sz="1400" dirty="0"/>
                        <a:t> infection, </a:t>
                      </a:r>
                      <a:r>
                        <a:rPr lang="en-US" sz="1400" dirty="0" err="1"/>
                        <a:t>extraradicular</a:t>
                      </a:r>
                      <a:r>
                        <a:rPr lang="en-US" sz="1400" dirty="0"/>
                        <a:t> infection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20">
                <a:tc>
                  <a:txBody>
                    <a:bodyPr/>
                    <a:lstStyle/>
                    <a:p>
                      <a:r>
                        <a:rPr lang="en-US" sz="1400" dirty="0"/>
                        <a:t>Methods of identification of microbes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 </a:t>
                      </a:r>
                    </a:p>
                  </a:txBody>
                  <a:tcPr marL="68580" marR="68580" marT="34255" marB="34255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 </a:t>
                      </a:r>
                    </a:p>
                  </a:txBody>
                  <a:tcPr marL="68580" marR="68580" marT="34255" marB="3425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21" name="TextBox 2">
            <a:extLst>
              <a:ext uri="{FF2B5EF4-FFF2-40B4-BE49-F238E27FC236}">
                <a16:creationId xmlns:a16="http://schemas.microsoft.com/office/drawing/2014/main" id="{7A57D357-5A21-9823-D167-32EA60E95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1" y="5176839"/>
            <a:ext cx="6215063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*Subtopic of importance</a:t>
            </a:r>
          </a:p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**  Cognitive, Psychomotor   or Affective </a:t>
            </a:r>
          </a:p>
          <a:p>
            <a:pPr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100" b="0">
                <a:latin typeface="Times New Roman" panose="02020603050405020304" pitchFamily="18" charset="0"/>
              </a:rPr>
              <a:t># Must know , Nice to know  &amp; Desire to know </a:t>
            </a:r>
          </a:p>
        </p:txBody>
      </p:sp>
      <p:sp>
        <p:nvSpPr>
          <p:cNvPr id="4122" name="Rectangle 3">
            <a:extLst>
              <a:ext uri="{FF2B5EF4-FFF2-40B4-BE49-F238E27FC236}">
                <a16:creationId xmlns:a16="http://schemas.microsoft.com/office/drawing/2014/main" id="{37056120-C0C1-48C5-5863-56AC81734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575" y="2078039"/>
            <a:ext cx="734853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10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</a:t>
            </a:r>
            <a:endParaRPr lang="en-US" altLang="en-US" sz="2100" b="0">
              <a:latin typeface="Times New Roman" panose="02020603050405020304" pitchFamily="18" charset="0"/>
            </a:endParaRPr>
          </a:p>
        </p:txBody>
      </p:sp>
      <p:sp>
        <p:nvSpPr>
          <p:cNvPr id="4123" name="Slide Number Placeholder 4">
            <a:extLst>
              <a:ext uri="{FF2B5EF4-FFF2-40B4-BE49-F238E27FC236}">
                <a16:creationId xmlns:a16="http://schemas.microsoft.com/office/drawing/2014/main" id="{6D6843DF-D02A-65A2-B8C9-0A352D4C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A4E8FB-6E6A-4352-88F5-DD422851C49C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r>
              <a:rPr lang="en-AU" sz="3200" dirty="0"/>
              <a:t>In presence of human serum, </a:t>
            </a:r>
            <a:r>
              <a:rPr lang="en-AU" sz="3200" dirty="0">
                <a:solidFill>
                  <a:srgbClr val="FFFF00"/>
                </a:solidFill>
              </a:rPr>
              <a:t>bounds better to </a:t>
            </a:r>
            <a:r>
              <a:rPr lang="en-AU" sz="3200" dirty="0" err="1">
                <a:solidFill>
                  <a:srgbClr val="FFFF00"/>
                </a:solidFill>
              </a:rPr>
              <a:t>collogen</a:t>
            </a:r>
            <a:r>
              <a:rPr lang="en-AU" sz="3200" dirty="0"/>
              <a:t> that </a:t>
            </a:r>
            <a:r>
              <a:rPr lang="en-AU" sz="3200" dirty="0" err="1"/>
              <a:t>S.mutans</a:t>
            </a:r>
            <a:r>
              <a:rPr lang="en-AU" sz="3200" dirty="0"/>
              <a:t>/</a:t>
            </a:r>
            <a:r>
              <a:rPr lang="en-AU" sz="3200" dirty="0" err="1"/>
              <a:t>S.gordonii</a:t>
            </a:r>
            <a:endParaRPr lang="en-AU" sz="3200" dirty="0"/>
          </a:p>
          <a:p>
            <a:endParaRPr lang="en-AU" sz="3200" dirty="0"/>
          </a:p>
          <a:p>
            <a:endParaRPr lang="en-AU" sz="3200" dirty="0"/>
          </a:p>
          <a:p>
            <a:r>
              <a:rPr lang="en-AU" sz="3200" dirty="0" err="1">
                <a:solidFill>
                  <a:srgbClr val="FFFF00"/>
                </a:solidFill>
              </a:rPr>
              <a:t>Coaggregation</a:t>
            </a:r>
            <a:r>
              <a:rPr lang="en-AU" sz="3200" dirty="0">
                <a:solidFill>
                  <a:srgbClr val="FFFF00"/>
                </a:solidFill>
              </a:rPr>
              <a:t> interaction </a:t>
            </a:r>
            <a:r>
              <a:rPr lang="en-AU" sz="3200" dirty="0" err="1">
                <a:solidFill>
                  <a:srgbClr val="FFFF00"/>
                </a:solidFill>
              </a:rPr>
              <a:t>occuring</a:t>
            </a:r>
            <a:r>
              <a:rPr lang="en-AU" sz="3200" dirty="0">
                <a:solidFill>
                  <a:srgbClr val="FFFF00"/>
                </a:solidFill>
              </a:rPr>
              <a:t> in bio films</a:t>
            </a:r>
            <a:r>
              <a:rPr lang="en-AU" sz="3200" dirty="0"/>
              <a:t> may provide an effective mean by which </a:t>
            </a:r>
            <a:r>
              <a:rPr lang="en-AU" sz="3200" dirty="0" err="1"/>
              <a:t>E.faecalis</a:t>
            </a:r>
            <a:r>
              <a:rPr lang="en-AU" sz="3200" dirty="0"/>
              <a:t> remains in root canal</a:t>
            </a:r>
          </a:p>
          <a:p>
            <a:endParaRPr lang="en-AU" sz="3200" dirty="0"/>
          </a:p>
          <a:p>
            <a:r>
              <a:rPr lang="en-AU" sz="3200" dirty="0"/>
              <a:t>Furthermore this </a:t>
            </a:r>
            <a:r>
              <a:rPr lang="en-AU" sz="3200" dirty="0" err="1"/>
              <a:t>biofilms</a:t>
            </a:r>
            <a:r>
              <a:rPr lang="en-AU" sz="3200" dirty="0"/>
              <a:t> exhibit ability to </a:t>
            </a:r>
            <a:r>
              <a:rPr lang="en-AU" sz="3200" dirty="0" err="1"/>
              <a:t>calcify</a:t>
            </a:r>
            <a:r>
              <a:rPr lang="en-AU" sz="3200" dirty="0" err="1">
                <a:sym typeface="Wingdings" pitchFamily="2" charset="2"/>
              </a:rPr>
              <a:t>facilitates</a:t>
            </a:r>
            <a:r>
              <a:rPr lang="en-AU" sz="3200" dirty="0">
                <a:sym typeface="Wingdings" pitchFamily="2" charset="2"/>
              </a:rPr>
              <a:t> stability</a:t>
            </a: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03512" y="260648"/>
            <a:ext cx="8784976" cy="6336704"/>
          </a:xfrm>
        </p:spPr>
        <p:txBody>
          <a:bodyPr>
            <a:normAutofit lnSpcReduction="10000"/>
          </a:bodyPr>
          <a:lstStyle/>
          <a:p>
            <a:r>
              <a:rPr lang="en-AU" sz="3200" dirty="0"/>
              <a:t>Virulence factors with the potential to promote adaptation and survival in different environment  includes:</a:t>
            </a:r>
          </a:p>
          <a:p>
            <a:pPr>
              <a:buFont typeface="Wingdings" pitchFamily="2" charset="2"/>
              <a:buChar char="Ø"/>
            </a:pPr>
            <a:endParaRPr lang="en-AU" sz="3200" dirty="0"/>
          </a:p>
          <a:p>
            <a:pPr>
              <a:buFont typeface="Wingdings" pitchFamily="2" charset="2"/>
              <a:buChar char="Ø"/>
            </a:pPr>
            <a:r>
              <a:rPr lang="en-AU" sz="3200" dirty="0" err="1"/>
              <a:t>Enterococcus</a:t>
            </a:r>
            <a:r>
              <a:rPr lang="en-AU" sz="3200" dirty="0"/>
              <a:t> surface protein(</a:t>
            </a:r>
            <a:r>
              <a:rPr lang="en-AU" sz="3200" dirty="0" err="1"/>
              <a:t>Esp</a:t>
            </a:r>
            <a:r>
              <a:rPr lang="en-AU" sz="3200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AU" sz="3200" dirty="0"/>
              <a:t>Collagen binding protein</a:t>
            </a:r>
          </a:p>
          <a:p>
            <a:pPr>
              <a:buFont typeface="Wingdings" pitchFamily="2" charset="2"/>
              <a:buChar char="Ø"/>
            </a:pPr>
            <a:r>
              <a:rPr lang="en-AU" sz="3200" dirty="0"/>
              <a:t>Aggregation substance</a:t>
            </a:r>
          </a:p>
          <a:p>
            <a:pPr>
              <a:buFont typeface="Wingdings" pitchFamily="2" charset="2"/>
              <a:buChar char="Ø"/>
            </a:pPr>
            <a:r>
              <a:rPr lang="en-AU" sz="3200" dirty="0"/>
              <a:t>Factor that enable </a:t>
            </a:r>
            <a:r>
              <a:rPr lang="en-AU" sz="3200" dirty="0" err="1"/>
              <a:t>secreation</a:t>
            </a:r>
            <a:r>
              <a:rPr lang="en-AU" sz="3200" dirty="0"/>
              <a:t> of proteases (</a:t>
            </a:r>
            <a:r>
              <a:rPr lang="en-AU" sz="3200" dirty="0" err="1"/>
              <a:t>eg</a:t>
            </a:r>
            <a:r>
              <a:rPr lang="en-AU" sz="3200" dirty="0"/>
              <a:t>: </a:t>
            </a:r>
            <a:r>
              <a:rPr lang="en-AU" sz="3200" dirty="0" err="1"/>
              <a:t>gelatinase</a:t>
            </a:r>
            <a:r>
              <a:rPr lang="en-AU" sz="3200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AU" sz="3200" dirty="0"/>
              <a:t>Toxins (</a:t>
            </a:r>
            <a:r>
              <a:rPr lang="en-AU" sz="3200" dirty="0" err="1"/>
              <a:t>eg</a:t>
            </a:r>
            <a:r>
              <a:rPr lang="en-AU" sz="3200" dirty="0"/>
              <a:t>. </a:t>
            </a:r>
            <a:r>
              <a:rPr lang="en-AU" sz="3200" dirty="0" err="1"/>
              <a:t>cytolysin</a:t>
            </a:r>
            <a:r>
              <a:rPr lang="en-AU" sz="3200" dirty="0"/>
              <a:t>)</a:t>
            </a:r>
          </a:p>
          <a:p>
            <a:pPr>
              <a:buFont typeface="Wingdings" pitchFamily="2" charset="2"/>
              <a:buChar char="Ø"/>
            </a:pPr>
            <a:endParaRPr lang="en-AU" sz="3200" dirty="0"/>
          </a:p>
          <a:p>
            <a:r>
              <a:rPr lang="en-AU" sz="3200" dirty="0"/>
              <a:t>This factors helps in binding to dentin as well as promote resistance to host defence</a:t>
            </a:r>
          </a:p>
          <a:p>
            <a:endParaRPr lang="en-AU" sz="3200" dirty="0"/>
          </a:p>
          <a:p>
            <a:pPr>
              <a:buFont typeface="Wingdings" pitchFamily="2" charset="2"/>
              <a:buChar char="Ø"/>
            </a:pP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21</a:t>
            </a:fld>
            <a:endParaRPr lang="en-A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03512" y="44624"/>
            <a:ext cx="8507288" cy="1143000"/>
          </a:xfrm>
        </p:spPr>
        <p:txBody>
          <a:bodyPr/>
          <a:lstStyle/>
          <a:p>
            <a:r>
              <a:rPr lang="en-AU" b="1" dirty="0"/>
              <a:t>STREPTOCOCCUS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03512" y="1447800"/>
            <a:ext cx="8507288" cy="4572000"/>
          </a:xfrm>
        </p:spPr>
        <p:txBody>
          <a:bodyPr>
            <a:normAutofit/>
          </a:bodyPr>
          <a:lstStyle/>
          <a:p>
            <a:r>
              <a:rPr lang="en-AU" sz="3200" dirty="0"/>
              <a:t>Genus Gram +</a:t>
            </a:r>
            <a:r>
              <a:rPr lang="en-AU" sz="3200" dirty="0" err="1"/>
              <a:t>ve</a:t>
            </a:r>
            <a:r>
              <a:rPr lang="en-AU" sz="3200" dirty="0"/>
              <a:t>, facultative </a:t>
            </a:r>
            <a:r>
              <a:rPr lang="en-AU" sz="3200" dirty="0" err="1"/>
              <a:t>anarobic</a:t>
            </a:r>
            <a:r>
              <a:rPr lang="en-AU" sz="3200" dirty="0"/>
              <a:t> </a:t>
            </a:r>
            <a:r>
              <a:rPr lang="en-AU" sz="3200" dirty="0" err="1"/>
              <a:t>coccoid</a:t>
            </a:r>
            <a:r>
              <a:rPr lang="en-AU" sz="3200" dirty="0"/>
              <a:t> bacteria</a:t>
            </a:r>
          </a:p>
          <a:p>
            <a:endParaRPr lang="en-AU" sz="3200" dirty="0"/>
          </a:p>
          <a:p>
            <a:r>
              <a:rPr lang="en-AU" sz="3200" dirty="0"/>
              <a:t>Non motile 1mm in diameter, can form capsule</a:t>
            </a:r>
          </a:p>
          <a:p>
            <a:endParaRPr lang="en-AU" sz="3200" dirty="0"/>
          </a:p>
          <a:p>
            <a:r>
              <a:rPr lang="en-AU" sz="3200" dirty="0"/>
              <a:t>Part of normal </a:t>
            </a:r>
            <a:r>
              <a:rPr lang="en-AU" sz="3200" dirty="0" err="1"/>
              <a:t>commensal</a:t>
            </a:r>
            <a:r>
              <a:rPr lang="en-AU" sz="3200" dirty="0"/>
              <a:t> </a:t>
            </a:r>
            <a:r>
              <a:rPr lang="en-AU" sz="3200" dirty="0" err="1"/>
              <a:t>microbiota</a:t>
            </a:r>
            <a:r>
              <a:rPr lang="en-AU" sz="3200" dirty="0"/>
              <a:t> of the mouth, skin, intestine, upper respiratory tract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22</a:t>
            </a:fld>
            <a:endParaRPr lang="en-A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r>
              <a:rPr lang="en-AU" sz="3200" dirty="0" err="1"/>
              <a:t>S.viridans</a:t>
            </a:r>
            <a:r>
              <a:rPr lang="en-AU" sz="3200" dirty="0"/>
              <a:t> – infective </a:t>
            </a:r>
            <a:r>
              <a:rPr lang="en-AU" sz="3200" dirty="0" err="1"/>
              <a:t>endocarditis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/>
              <a:t>S. </a:t>
            </a:r>
            <a:r>
              <a:rPr lang="en-AU" sz="3200" dirty="0" err="1"/>
              <a:t>mutans</a:t>
            </a:r>
            <a:r>
              <a:rPr lang="en-AU" sz="3200" dirty="0"/>
              <a:t>- dental caries</a:t>
            </a:r>
          </a:p>
          <a:p>
            <a:endParaRPr lang="en-AU" sz="3200" dirty="0"/>
          </a:p>
          <a:p>
            <a:r>
              <a:rPr lang="en-AU" sz="3200" dirty="0"/>
              <a:t>S. </a:t>
            </a:r>
            <a:r>
              <a:rPr lang="en-AU" sz="3200" dirty="0" err="1"/>
              <a:t>pyogens</a:t>
            </a:r>
            <a:r>
              <a:rPr lang="en-AU" sz="3200" dirty="0"/>
              <a:t>- </a:t>
            </a:r>
            <a:r>
              <a:rPr lang="en-AU" sz="3200" dirty="0" err="1"/>
              <a:t>bacteremia</a:t>
            </a:r>
            <a:r>
              <a:rPr lang="en-AU" sz="3200" dirty="0"/>
              <a:t>, </a:t>
            </a:r>
            <a:r>
              <a:rPr lang="en-AU" sz="3200" dirty="0" err="1"/>
              <a:t>pharyngitis</a:t>
            </a:r>
            <a:r>
              <a:rPr lang="en-AU" sz="3200" dirty="0"/>
              <a:t>, rheumatic fever </a:t>
            </a:r>
          </a:p>
          <a:p>
            <a:pPr>
              <a:buNone/>
            </a:pPr>
            <a:r>
              <a:rPr lang="en-AU" sz="3200" dirty="0"/>
              <a:t>                      and acute </a:t>
            </a:r>
            <a:r>
              <a:rPr lang="en-AU" sz="3200" dirty="0" err="1"/>
              <a:t>glomerulonephritis</a:t>
            </a:r>
            <a:r>
              <a:rPr lang="en-AU" sz="3200" dirty="0"/>
              <a:t>.</a:t>
            </a:r>
          </a:p>
          <a:p>
            <a:endParaRPr lang="en-AU" sz="3200" dirty="0"/>
          </a:p>
          <a:p>
            <a:r>
              <a:rPr lang="en-AU" sz="3200" dirty="0"/>
              <a:t>S. </a:t>
            </a:r>
            <a:r>
              <a:rPr lang="en-AU" sz="3200" dirty="0" err="1"/>
              <a:t>gordonii</a:t>
            </a:r>
            <a:r>
              <a:rPr lang="en-AU" sz="3200" dirty="0"/>
              <a:t>- infective </a:t>
            </a:r>
            <a:r>
              <a:rPr lang="en-AU" sz="3200" dirty="0" err="1"/>
              <a:t>endocarditis</a:t>
            </a:r>
            <a:r>
              <a:rPr lang="en-AU" sz="3200" dirty="0"/>
              <a:t>, early colonizer of </a:t>
            </a:r>
          </a:p>
          <a:p>
            <a:pPr>
              <a:buNone/>
            </a:pPr>
            <a:r>
              <a:rPr lang="en-AU" sz="3200" dirty="0"/>
              <a:t>                                                                dental plaque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23</a:t>
            </a:fld>
            <a:endParaRPr lang="en-A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269776"/>
            <a:ext cx="8435280" cy="801770"/>
          </a:xfrm>
        </p:spPr>
        <p:txBody>
          <a:bodyPr/>
          <a:lstStyle/>
          <a:p>
            <a:r>
              <a:rPr lang="en-AU" dirty="0"/>
              <a:t>prevalence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38282" y="1071546"/>
            <a:ext cx="8435280" cy="4572000"/>
          </a:xfrm>
        </p:spPr>
        <p:txBody>
          <a:bodyPr>
            <a:noAutofit/>
          </a:bodyPr>
          <a:lstStyle/>
          <a:p>
            <a:r>
              <a:rPr lang="en-AU" sz="3200" dirty="0"/>
              <a:t>Studies have shown that in teeth with clinical and </a:t>
            </a:r>
            <a:r>
              <a:rPr lang="en-AU" sz="3200" dirty="0" err="1"/>
              <a:t>radiographical</a:t>
            </a:r>
            <a:r>
              <a:rPr lang="en-AU" sz="3200" dirty="0"/>
              <a:t> signs of apical </a:t>
            </a:r>
            <a:r>
              <a:rPr lang="en-AU" sz="3200" dirty="0" err="1"/>
              <a:t>periodontitis</a:t>
            </a:r>
            <a:r>
              <a:rPr lang="en-AU" sz="3200" dirty="0"/>
              <a:t>, streptococci survived following </a:t>
            </a:r>
            <a:r>
              <a:rPr lang="en-AU" sz="3200" dirty="0" err="1"/>
              <a:t>rct</a:t>
            </a:r>
            <a:r>
              <a:rPr lang="en-AU" sz="3200" dirty="0"/>
              <a:t>, although less than </a:t>
            </a:r>
            <a:r>
              <a:rPr lang="en-AU" sz="3200" dirty="0" err="1"/>
              <a:t>enterococci</a:t>
            </a:r>
            <a:r>
              <a:rPr lang="en-AU" sz="3200" dirty="0"/>
              <a:t>.</a:t>
            </a:r>
          </a:p>
          <a:p>
            <a:r>
              <a:rPr lang="en-AU" sz="3200" dirty="0"/>
              <a:t>In this most frequently isolated </a:t>
            </a:r>
            <a:r>
              <a:rPr lang="en-AU" sz="3200" dirty="0">
                <a:sym typeface="Wingdings" pitchFamily="2" charset="2"/>
              </a:rPr>
              <a:t> S. </a:t>
            </a:r>
            <a:r>
              <a:rPr lang="en-AU" sz="3200" dirty="0" err="1">
                <a:sym typeface="Wingdings" pitchFamily="2" charset="2"/>
              </a:rPr>
              <a:t>gordonii</a:t>
            </a:r>
            <a:r>
              <a:rPr lang="en-AU" sz="3200" dirty="0">
                <a:sym typeface="Wingdings" pitchFamily="2" charset="2"/>
              </a:rPr>
              <a:t> , </a:t>
            </a:r>
            <a:r>
              <a:rPr lang="en-AU" sz="3200" dirty="0" err="1">
                <a:sym typeface="Wingdings" pitchFamily="2" charset="2"/>
              </a:rPr>
              <a:t>S.oralis</a:t>
            </a:r>
            <a:r>
              <a:rPr lang="en-AU" sz="3200" dirty="0">
                <a:sym typeface="Wingdings" pitchFamily="2" charset="2"/>
              </a:rPr>
              <a:t>.</a:t>
            </a:r>
          </a:p>
          <a:p>
            <a:r>
              <a:rPr lang="en-AU" sz="3200" dirty="0" err="1">
                <a:sym typeface="Wingdings" pitchFamily="2" charset="2"/>
              </a:rPr>
              <a:t>S.intermedius</a:t>
            </a:r>
            <a:r>
              <a:rPr lang="en-AU" sz="3200" dirty="0">
                <a:sym typeface="Wingdings" pitchFamily="2" charset="2"/>
              </a:rPr>
              <a:t>, </a:t>
            </a:r>
            <a:r>
              <a:rPr lang="en-AU" sz="3200" dirty="0" err="1">
                <a:sym typeface="Wingdings" pitchFamily="2" charset="2"/>
              </a:rPr>
              <a:t>S.anginosus</a:t>
            </a:r>
            <a:r>
              <a:rPr lang="en-AU" sz="3200" dirty="0">
                <a:sym typeface="Wingdings" pitchFamily="2" charset="2"/>
              </a:rPr>
              <a:t>, </a:t>
            </a:r>
            <a:r>
              <a:rPr lang="en-AU" sz="3200" dirty="0" err="1">
                <a:sym typeface="Wingdings" pitchFamily="2" charset="2"/>
              </a:rPr>
              <a:t>S.oralis</a:t>
            </a:r>
            <a:r>
              <a:rPr lang="en-AU" sz="3200" dirty="0">
                <a:sym typeface="Wingdings" pitchFamily="2" charset="2"/>
              </a:rPr>
              <a:t> and </a:t>
            </a:r>
            <a:r>
              <a:rPr lang="en-AU" sz="3200" dirty="0" err="1">
                <a:sym typeface="Wingdings" pitchFamily="2" charset="2"/>
              </a:rPr>
              <a:t>S.gordonii</a:t>
            </a:r>
            <a:r>
              <a:rPr lang="en-AU" sz="3200" dirty="0">
                <a:sym typeface="Wingdings" pitchFamily="2" charset="2"/>
              </a:rPr>
              <a:t>  strong producer of extracellular protein  </a:t>
            </a:r>
            <a:r>
              <a:rPr lang="en-AU" sz="3200" dirty="0">
                <a:solidFill>
                  <a:srgbClr val="FFFF00"/>
                </a:solidFill>
                <a:sym typeface="Wingdings" pitchFamily="2" charset="2"/>
              </a:rPr>
              <a:t>play imp role in post treat </a:t>
            </a:r>
            <a:r>
              <a:rPr lang="en-AU" sz="3200" dirty="0" err="1">
                <a:solidFill>
                  <a:srgbClr val="FFFF00"/>
                </a:solidFill>
                <a:sym typeface="Wingdings" pitchFamily="2" charset="2"/>
              </a:rPr>
              <a:t>api.perio</a:t>
            </a:r>
            <a:endParaRPr lang="en-AU" sz="3200" dirty="0">
              <a:solidFill>
                <a:srgbClr val="FFFF00"/>
              </a:solidFill>
              <a:sym typeface="Wingdings" pitchFamily="2" charset="2"/>
            </a:endParaRPr>
          </a:p>
          <a:p>
            <a:r>
              <a:rPr lang="en-AU" sz="3200" dirty="0">
                <a:sym typeface="Wingdings" pitchFamily="2" charset="2"/>
              </a:rPr>
              <a:t>Rarely resistant to antimicrobial agents</a:t>
            </a:r>
          </a:p>
          <a:p>
            <a:endParaRPr lang="en-AU" sz="3200" dirty="0">
              <a:sym typeface="Wingdings" pitchFamily="2" charset="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24</a:t>
            </a:fld>
            <a:endParaRPr lang="en-A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44624"/>
            <a:ext cx="8435280" cy="1143000"/>
          </a:xfrm>
        </p:spPr>
        <p:txBody>
          <a:bodyPr/>
          <a:lstStyle/>
          <a:p>
            <a:r>
              <a:rPr lang="en-AU" dirty="0"/>
              <a:t>Potential role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435280" cy="4572000"/>
          </a:xfrm>
        </p:spPr>
        <p:txBody>
          <a:bodyPr>
            <a:normAutofit/>
          </a:bodyPr>
          <a:lstStyle/>
          <a:p>
            <a:r>
              <a:rPr lang="en-AU" sz="3200" dirty="0"/>
              <a:t>In root filled teeth with persisting </a:t>
            </a:r>
            <a:r>
              <a:rPr lang="en-AU" sz="3200" dirty="0" err="1"/>
              <a:t>periapical</a:t>
            </a:r>
            <a:r>
              <a:rPr lang="en-AU" sz="3200" dirty="0"/>
              <a:t> lesion, significant positive association were observed between sinus tract – streptococcus sp and </a:t>
            </a:r>
            <a:r>
              <a:rPr lang="en-AU" sz="3200" dirty="0" err="1"/>
              <a:t>coronally</a:t>
            </a:r>
            <a:r>
              <a:rPr lang="en-AU" sz="3200" dirty="0"/>
              <a:t> unsealed teeth – streptococcus sp</a:t>
            </a:r>
          </a:p>
          <a:p>
            <a:endParaRPr lang="en-AU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25</a:t>
            </a:fld>
            <a:endParaRPr lang="en-A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/>
          <a:lstStyle/>
          <a:p>
            <a:endParaRPr lang="en-AU" sz="3200" dirty="0"/>
          </a:p>
          <a:p>
            <a:r>
              <a:rPr lang="en-AU" sz="3200" dirty="0"/>
              <a:t>The virulence factors are diverse and are often proteins </a:t>
            </a:r>
            <a:r>
              <a:rPr lang="en-AU" sz="3200" dirty="0" err="1"/>
              <a:t>a/w</a:t>
            </a:r>
            <a:r>
              <a:rPr lang="en-AU" sz="3200" dirty="0"/>
              <a:t> cell walls</a:t>
            </a:r>
          </a:p>
          <a:p>
            <a:endParaRPr lang="en-AU" sz="3200" dirty="0"/>
          </a:p>
          <a:p>
            <a:r>
              <a:rPr lang="en-AU" sz="3200" dirty="0"/>
              <a:t>LTA are present on the cell surface of most oral streptococci and is important virulence factor</a:t>
            </a:r>
          </a:p>
          <a:p>
            <a:endParaRPr lang="en-AU" sz="3200" dirty="0"/>
          </a:p>
          <a:p>
            <a:r>
              <a:rPr lang="en-AU" sz="3200" dirty="0"/>
              <a:t>LTA can bind to cell surface receptors </a:t>
            </a:r>
            <a:r>
              <a:rPr lang="en-AU" sz="3200" dirty="0">
                <a:sym typeface="Wingdings" pitchFamily="2" charset="2"/>
              </a:rPr>
              <a:t> induce the release of </a:t>
            </a:r>
            <a:r>
              <a:rPr lang="en-AU" sz="3200" dirty="0" err="1">
                <a:sym typeface="Wingdings" pitchFamily="2" charset="2"/>
              </a:rPr>
              <a:t>proinlammatory</a:t>
            </a:r>
            <a:r>
              <a:rPr lang="en-AU" sz="3200" dirty="0">
                <a:sym typeface="Wingdings" pitchFamily="2" charset="2"/>
              </a:rPr>
              <a:t> cytokines</a:t>
            </a:r>
          </a:p>
          <a:p>
            <a:endParaRPr lang="en-AU" dirty="0">
              <a:sym typeface="Wingdings" pitchFamily="2" charset="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26</a:t>
            </a:fld>
            <a:endParaRPr lang="en-A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r>
              <a:rPr lang="en-AU" sz="3200" dirty="0">
                <a:sym typeface="Wingdings" pitchFamily="2" charset="2"/>
              </a:rPr>
              <a:t>Also have a large range of cell surface </a:t>
            </a:r>
            <a:r>
              <a:rPr lang="en-AU" sz="3200" dirty="0" err="1">
                <a:sym typeface="Wingdings" pitchFamily="2" charset="2"/>
              </a:rPr>
              <a:t>adhesins</a:t>
            </a:r>
            <a:r>
              <a:rPr lang="en-AU" sz="3200" dirty="0">
                <a:sym typeface="Wingdings" pitchFamily="2" charset="2"/>
              </a:rPr>
              <a:t> facilitates binding to bacterial cells, epithelial cells and dentin</a:t>
            </a:r>
            <a:endParaRPr lang="en-AU" sz="3200" dirty="0"/>
          </a:p>
          <a:p>
            <a:endParaRPr lang="en-AU" dirty="0"/>
          </a:p>
          <a:p>
            <a:r>
              <a:rPr lang="en-AU" sz="3200" dirty="0"/>
              <a:t>May recognize components present within dentinal tubules(collagen type 1)</a:t>
            </a:r>
          </a:p>
          <a:p>
            <a:endParaRPr lang="en-AU" sz="3200" dirty="0"/>
          </a:p>
          <a:p>
            <a:r>
              <a:rPr lang="en-AU" sz="3200" dirty="0"/>
              <a:t>This stimulates bacterial adhesion and </a:t>
            </a:r>
            <a:r>
              <a:rPr lang="en-AU" sz="3200" dirty="0" err="1"/>
              <a:t>intratubular</a:t>
            </a:r>
            <a:r>
              <a:rPr lang="en-AU" sz="3200" dirty="0"/>
              <a:t> growth</a:t>
            </a:r>
          </a:p>
          <a:p>
            <a:endParaRPr lang="en-AU" sz="3200" dirty="0"/>
          </a:p>
          <a:p>
            <a:r>
              <a:rPr lang="en-AU" sz="3200" dirty="0" err="1"/>
              <a:t>S.gordonii</a:t>
            </a:r>
            <a:r>
              <a:rPr lang="en-AU" sz="3200" dirty="0"/>
              <a:t> – </a:t>
            </a:r>
            <a:r>
              <a:rPr lang="en-AU" sz="3200" dirty="0" err="1"/>
              <a:t>midroot+cervical</a:t>
            </a:r>
            <a:r>
              <a:rPr lang="en-AU" sz="3200" dirty="0"/>
              <a:t>- </a:t>
            </a:r>
            <a:r>
              <a:rPr lang="en-AU" sz="3200" dirty="0" err="1"/>
              <a:t>upto</a:t>
            </a:r>
            <a:r>
              <a:rPr lang="en-AU" sz="3200" dirty="0"/>
              <a:t> 200micron</a:t>
            </a:r>
          </a:p>
          <a:p>
            <a:r>
              <a:rPr lang="en-AU" sz="3200" dirty="0"/>
              <a:t>                  -apical –</a:t>
            </a:r>
            <a:r>
              <a:rPr lang="en-AU" sz="3200" dirty="0" err="1"/>
              <a:t>upto</a:t>
            </a:r>
            <a:r>
              <a:rPr lang="en-AU" sz="3200" dirty="0"/>
              <a:t> 60 microns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27</a:t>
            </a:fld>
            <a:endParaRPr lang="en-A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-99392"/>
            <a:ext cx="8435280" cy="1143000"/>
          </a:xfrm>
        </p:spPr>
        <p:txBody>
          <a:bodyPr/>
          <a:lstStyle/>
          <a:p>
            <a:r>
              <a:rPr lang="en-AU" dirty="0"/>
              <a:t>ACTINOMYCES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03512" y="1268760"/>
            <a:ext cx="8507288" cy="5589240"/>
          </a:xfrm>
        </p:spPr>
        <p:txBody>
          <a:bodyPr>
            <a:normAutofit/>
          </a:bodyPr>
          <a:lstStyle/>
          <a:p>
            <a:r>
              <a:rPr lang="en-AU" sz="3200" dirty="0"/>
              <a:t>Non spore forming Gram +</a:t>
            </a:r>
            <a:r>
              <a:rPr lang="en-AU" sz="3200" dirty="0" err="1"/>
              <a:t>ve</a:t>
            </a:r>
            <a:r>
              <a:rPr lang="en-AU" sz="3200" dirty="0"/>
              <a:t> bacteria.</a:t>
            </a:r>
          </a:p>
          <a:p>
            <a:endParaRPr lang="en-AU" sz="3200" dirty="0"/>
          </a:p>
          <a:p>
            <a:r>
              <a:rPr lang="en-AU" sz="3200" dirty="0"/>
              <a:t>Many sp. are </a:t>
            </a:r>
            <a:r>
              <a:rPr lang="en-AU" sz="3200" dirty="0" err="1"/>
              <a:t>commensals</a:t>
            </a:r>
            <a:r>
              <a:rPr lang="en-AU" sz="3200" dirty="0"/>
              <a:t> in oral cavity but can become </a:t>
            </a:r>
            <a:r>
              <a:rPr lang="en-AU" sz="3200" dirty="0" err="1"/>
              <a:t>oppertunistic</a:t>
            </a:r>
            <a:r>
              <a:rPr lang="en-AU" sz="3200" dirty="0"/>
              <a:t> pathogens</a:t>
            </a:r>
          </a:p>
          <a:p>
            <a:endParaRPr lang="en-AU" sz="3200" dirty="0"/>
          </a:p>
          <a:p>
            <a:r>
              <a:rPr lang="en-AU" sz="3200" dirty="0"/>
              <a:t>Occasionally causes </a:t>
            </a:r>
            <a:r>
              <a:rPr lang="en-AU" sz="3200" dirty="0" err="1"/>
              <a:t>actinomycosis</a:t>
            </a:r>
            <a:r>
              <a:rPr lang="en-AU" sz="3200" dirty="0"/>
              <a:t> characterized by formation of abscess in mouth, lungs or GIT</a:t>
            </a:r>
          </a:p>
          <a:p>
            <a:endParaRPr lang="en-AU" sz="3200" dirty="0"/>
          </a:p>
          <a:p>
            <a:r>
              <a:rPr lang="en-AU" sz="3200" dirty="0" err="1"/>
              <a:t>Happonen</a:t>
            </a:r>
            <a:r>
              <a:rPr lang="en-AU" sz="3200" dirty="0"/>
              <a:t> et al(1983) reported involvement of </a:t>
            </a:r>
            <a:r>
              <a:rPr lang="en-AU" sz="3200" dirty="0" err="1"/>
              <a:t>A.israelli</a:t>
            </a:r>
            <a:r>
              <a:rPr lang="en-AU" sz="3200" dirty="0"/>
              <a:t> in </a:t>
            </a:r>
            <a:r>
              <a:rPr lang="en-AU" sz="3200" dirty="0" err="1"/>
              <a:t>osteoradionecrosis</a:t>
            </a:r>
            <a:r>
              <a:rPr lang="en-AU" sz="3200" dirty="0"/>
              <a:t> of the jaws</a:t>
            </a:r>
          </a:p>
          <a:p>
            <a:endParaRPr lang="en-AU" sz="3200" dirty="0"/>
          </a:p>
          <a:p>
            <a:endParaRPr lang="en-AU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28</a:t>
            </a:fld>
            <a:endParaRPr lang="en-A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-315416"/>
            <a:ext cx="8435280" cy="6984776"/>
          </a:xfrm>
        </p:spPr>
        <p:txBody>
          <a:bodyPr>
            <a:normAutofit/>
          </a:bodyPr>
          <a:lstStyle/>
          <a:p>
            <a:endParaRPr lang="en-AU" sz="3200" dirty="0"/>
          </a:p>
          <a:p>
            <a:r>
              <a:rPr lang="en-AU" sz="3200" dirty="0"/>
              <a:t>Implicated in root caries</a:t>
            </a:r>
          </a:p>
          <a:p>
            <a:endParaRPr lang="en-AU" sz="3200" dirty="0"/>
          </a:p>
          <a:p>
            <a:r>
              <a:rPr lang="en-AU" sz="3200" dirty="0"/>
              <a:t>Sp involved are </a:t>
            </a:r>
            <a:r>
              <a:rPr lang="en-AU" sz="3200" dirty="0" err="1"/>
              <a:t>A.israelii</a:t>
            </a:r>
            <a:r>
              <a:rPr lang="en-AU" sz="3200" dirty="0"/>
              <a:t>, A. </a:t>
            </a:r>
            <a:r>
              <a:rPr lang="en-AU" sz="3200" dirty="0" err="1"/>
              <a:t>naeslundii</a:t>
            </a:r>
            <a:r>
              <a:rPr lang="en-AU" sz="3200" dirty="0"/>
              <a:t>, </a:t>
            </a:r>
            <a:r>
              <a:rPr lang="en-AU" sz="3200" dirty="0" err="1"/>
              <a:t>A.gerencseriae</a:t>
            </a:r>
            <a:r>
              <a:rPr lang="en-AU" sz="3200" dirty="0"/>
              <a:t>, </a:t>
            </a:r>
            <a:r>
              <a:rPr lang="en-AU" sz="3200" dirty="0" err="1"/>
              <a:t>A.odontolyticus</a:t>
            </a:r>
            <a:r>
              <a:rPr lang="en-AU" sz="3200" dirty="0"/>
              <a:t> and </a:t>
            </a:r>
            <a:r>
              <a:rPr lang="en-AU" sz="3200" dirty="0" err="1"/>
              <a:t>A.georgiae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/>
              <a:t>In germ free rats, </a:t>
            </a:r>
            <a:r>
              <a:rPr lang="en-AU" sz="3200" dirty="0" err="1"/>
              <a:t>A.israelii</a:t>
            </a:r>
            <a:r>
              <a:rPr lang="en-AU" sz="3200" dirty="0"/>
              <a:t> was shown to cause root surface caries and invasion of pulp tissue</a:t>
            </a:r>
          </a:p>
          <a:p>
            <a:endParaRPr lang="en-AU" sz="3200" dirty="0"/>
          </a:p>
          <a:p>
            <a:r>
              <a:rPr lang="en-AU" sz="3200" dirty="0"/>
              <a:t>In pt with </a:t>
            </a:r>
            <a:r>
              <a:rPr lang="en-AU" sz="3200" dirty="0" err="1"/>
              <a:t>periodontally</a:t>
            </a:r>
            <a:r>
              <a:rPr lang="en-AU" sz="3200" dirty="0"/>
              <a:t> affected non vital teeth, the periodontal pocket may provide source of </a:t>
            </a:r>
            <a:r>
              <a:rPr lang="en-AU" sz="3200" dirty="0" err="1"/>
              <a:t>actinomycosis</a:t>
            </a: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29</a:t>
            </a:fld>
            <a:endParaRPr lang="en-A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n-AU" b="1" i="1" dirty="0"/>
              <a:t>TABLE OF CONTENT: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528" y="980728"/>
            <a:ext cx="8424936" cy="5544616"/>
          </a:xfrm>
        </p:spPr>
        <p:txBody>
          <a:bodyPr>
            <a:normAutofit fontScale="92500" lnSpcReduction="10000"/>
          </a:bodyPr>
          <a:lstStyle/>
          <a:p>
            <a:r>
              <a:rPr lang="en-AU" dirty="0"/>
              <a:t>INTRODUCTION</a:t>
            </a:r>
          </a:p>
          <a:p>
            <a:endParaRPr lang="en-AU" dirty="0"/>
          </a:p>
          <a:p>
            <a:r>
              <a:rPr lang="en-AU" dirty="0"/>
              <a:t>ROUTES OF MICROORGANISM INGRESS</a:t>
            </a:r>
          </a:p>
          <a:p>
            <a:endParaRPr lang="en-AU" dirty="0"/>
          </a:p>
          <a:p>
            <a:r>
              <a:rPr lang="en-AU" dirty="0"/>
              <a:t>MICROORGANISMS FOUND IN ROOT CANALS ASSOCIATED WITH ENDODONTIC INFECTIONS</a:t>
            </a:r>
          </a:p>
          <a:p>
            <a:endParaRPr lang="en-AU" dirty="0"/>
          </a:p>
          <a:p>
            <a:r>
              <a:rPr lang="en-AU" dirty="0"/>
              <a:t>INTRARADICULAR INFECTION</a:t>
            </a:r>
          </a:p>
          <a:p>
            <a:endParaRPr lang="en-AU" dirty="0"/>
          </a:p>
          <a:p>
            <a:r>
              <a:rPr lang="en-AU" dirty="0"/>
              <a:t>EXTRARADICULAR INFECTION</a:t>
            </a:r>
          </a:p>
          <a:p>
            <a:endParaRPr lang="en-AU" dirty="0"/>
          </a:p>
          <a:p>
            <a:r>
              <a:rPr lang="en-AU" dirty="0"/>
              <a:t>METHODS FOR IDENTIFICATION OF MICROBES</a:t>
            </a:r>
          </a:p>
          <a:p>
            <a:pPr lvl="4">
              <a:buNone/>
            </a:pPr>
            <a:endParaRPr lang="en-AU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9984" y="-99392"/>
            <a:ext cx="7772400" cy="1143000"/>
          </a:xfrm>
        </p:spPr>
        <p:txBody>
          <a:bodyPr/>
          <a:lstStyle/>
          <a:p>
            <a:r>
              <a:rPr lang="en-AU" dirty="0"/>
              <a:t>prevalence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435280" cy="5221560"/>
          </a:xfrm>
        </p:spPr>
        <p:txBody>
          <a:bodyPr>
            <a:normAutofit/>
          </a:bodyPr>
          <a:lstStyle/>
          <a:p>
            <a:r>
              <a:rPr lang="en-AU" sz="3200" dirty="0"/>
              <a:t>Predominant in the apical 5mm of root canals of extracted teeth with carious pulp exposure and </a:t>
            </a:r>
            <a:r>
              <a:rPr lang="en-AU" sz="3200" dirty="0" err="1"/>
              <a:t>periapical</a:t>
            </a:r>
            <a:r>
              <a:rPr lang="en-AU" sz="3200" dirty="0"/>
              <a:t> lesion</a:t>
            </a:r>
          </a:p>
          <a:p>
            <a:endParaRPr lang="en-AU" sz="3200" dirty="0"/>
          </a:p>
          <a:p>
            <a:r>
              <a:rPr lang="en-AU" sz="3200" dirty="0"/>
              <a:t>The presence in </a:t>
            </a:r>
            <a:r>
              <a:rPr lang="en-AU" sz="3200" dirty="0" err="1"/>
              <a:t>periapical</a:t>
            </a:r>
            <a:r>
              <a:rPr lang="en-AU" sz="3200" dirty="0"/>
              <a:t> cyst has also been reported</a:t>
            </a:r>
          </a:p>
          <a:p>
            <a:endParaRPr lang="en-AU" sz="3200" dirty="0"/>
          </a:p>
          <a:p>
            <a:r>
              <a:rPr lang="en-AU" sz="3200" dirty="0"/>
              <a:t>Strains of </a:t>
            </a:r>
            <a:r>
              <a:rPr lang="en-AU" sz="3200" dirty="0" err="1"/>
              <a:t>A.radicidentis</a:t>
            </a:r>
            <a:r>
              <a:rPr lang="en-AU" sz="3200" dirty="0"/>
              <a:t> were first found in root canal and </a:t>
            </a:r>
            <a:r>
              <a:rPr lang="en-AU" sz="3200" dirty="0" err="1"/>
              <a:t>periapical</a:t>
            </a:r>
            <a:r>
              <a:rPr lang="en-AU" sz="3200" dirty="0"/>
              <a:t> abscess from pt persisting infection following </a:t>
            </a:r>
            <a:r>
              <a:rPr lang="en-AU" sz="3200" dirty="0" err="1"/>
              <a:t>endo</a:t>
            </a:r>
            <a:r>
              <a:rPr lang="en-AU" sz="3200" dirty="0"/>
              <a:t> treat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30</a:t>
            </a:fld>
            <a:endParaRPr lang="en-A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03512" y="-171400"/>
            <a:ext cx="8507288" cy="1143000"/>
          </a:xfrm>
        </p:spPr>
        <p:txBody>
          <a:bodyPr/>
          <a:lstStyle/>
          <a:p>
            <a:r>
              <a:rPr lang="en-AU" b="1" dirty="0"/>
              <a:t>Potential role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03512" y="1196752"/>
            <a:ext cx="8507288" cy="5400600"/>
          </a:xfrm>
        </p:spPr>
        <p:txBody>
          <a:bodyPr>
            <a:normAutofit/>
          </a:bodyPr>
          <a:lstStyle/>
          <a:p>
            <a:endParaRPr lang="en-AU" sz="3200" dirty="0"/>
          </a:p>
          <a:p>
            <a:r>
              <a:rPr lang="en-AU" sz="3200" dirty="0" err="1"/>
              <a:t>Actinomyces</a:t>
            </a:r>
            <a:r>
              <a:rPr lang="en-AU" sz="3200" dirty="0"/>
              <a:t> can be </a:t>
            </a:r>
            <a:r>
              <a:rPr lang="en-AU" sz="3200" dirty="0" err="1"/>
              <a:t>fimbriated</a:t>
            </a:r>
            <a:r>
              <a:rPr lang="en-AU" sz="3200" dirty="0"/>
              <a:t>/non </a:t>
            </a:r>
            <a:r>
              <a:rPr lang="en-AU" sz="3200" dirty="0" err="1"/>
              <a:t>fimbriated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/>
              <a:t>This may be involved in </a:t>
            </a:r>
            <a:r>
              <a:rPr lang="en-AU" sz="3200" dirty="0" err="1"/>
              <a:t>coaggregation</a:t>
            </a:r>
            <a:r>
              <a:rPr lang="en-AU" sz="3200" dirty="0"/>
              <a:t> interaction</a:t>
            </a:r>
          </a:p>
          <a:p>
            <a:endParaRPr lang="en-AU" sz="3200" dirty="0"/>
          </a:p>
          <a:p>
            <a:r>
              <a:rPr lang="en-AU" sz="3200" dirty="0"/>
              <a:t>Has been speculated that this contribute to </a:t>
            </a:r>
            <a:r>
              <a:rPr lang="en-AU" sz="3200" dirty="0" err="1"/>
              <a:t>pathogenicity</a:t>
            </a:r>
            <a:r>
              <a:rPr lang="en-AU" sz="3200" dirty="0"/>
              <a:t> of </a:t>
            </a:r>
            <a:r>
              <a:rPr lang="en-AU" sz="3200" dirty="0" err="1"/>
              <a:t>A.israelii</a:t>
            </a:r>
            <a:endParaRPr lang="en-AU" sz="3200" dirty="0"/>
          </a:p>
          <a:p>
            <a:endParaRPr lang="en-AU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31</a:t>
            </a:fld>
            <a:endParaRPr lang="en-A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/>
          <a:lstStyle/>
          <a:p>
            <a:r>
              <a:rPr lang="en-AU" sz="3200" dirty="0"/>
              <a:t>Contribute to modulation of their adhesion and </a:t>
            </a:r>
            <a:r>
              <a:rPr lang="en-AU" sz="3200" dirty="0" err="1"/>
              <a:t>coaggregation</a:t>
            </a:r>
            <a:r>
              <a:rPr lang="en-AU" sz="3200" dirty="0"/>
              <a:t> properties</a:t>
            </a:r>
          </a:p>
          <a:p>
            <a:endParaRPr lang="en-AU" dirty="0"/>
          </a:p>
          <a:p>
            <a:r>
              <a:rPr lang="en-AU" sz="3200" dirty="0"/>
              <a:t>Studies have shown that the </a:t>
            </a:r>
            <a:r>
              <a:rPr lang="en-AU" sz="3200" dirty="0" err="1"/>
              <a:t>pathogenecity</a:t>
            </a:r>
            <a:r>
              <a:rPr lang="en-AU" sz="3200" dirty="0"/>
              <a:t> of </a:t>
            </a:r>
            <a:r>
              <a:rPr lang="en-AU" sz="3200" dirty="0" err="1"/>
              <a:t>A.israelii</a:t>
            </a:r>
            <a:r>
              <a:rPr lang="en-AU" sz="3200" dirty="0"/>
              <a:t> is due to the ability of the branching filamentous organisms to evade elimination by host phagocytes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32</a:t>
            </a:fld>
            <a:endParaRPr lang="en-A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>
            <a:extLst>
              <a:ext uri="{FF2B5EF4-FFF2-40B4-BE49-F238E27FC236}">
                <a16:creationId xmlns:a16="http://schemas.microsoft.com/office/drawing/2014/main" id="{40191C26-217B-BD20-C138-FB67A93B9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228600"/>
            <a:ext cx="7729538" cy="2057400"/>
          </a:xfrm>
        </p:spPr>
        <p:txBody>
          <a:bodyPr/>
          <a:lstStyle/>
          <a:p>
            <a:r>
              <a:rPr lang="en-US" altLang="en-US" b="1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/>
              <a:t>Teaching Materials </a:t>
            </a:r>
            <a:br>
              <a:rPr lang="en-US" altLang="en-US" b="1">
                <a:cs typeface="Times New Roman" panose="02020603050405020304" pitchFamily="18" charset="0"/>
              </a:rPr>
            </a:br>
            <a:endParaRPr lang="en-US" altLang="en-US" sz="2700" b="1">
              <a:cs typeface="Times New Roman" panose="02020603050405020304" pitchFamily="18" charset="0"/>
            </a:endParaRPr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654BA5EB-BD63-8A06-AE2F-50843EA7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C1587EA-003C-4035-8C87-55DF2EE0468A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96DC75-8C8A-607D-E4F5-203E33998918}"/>
              </a:ext>
            </a:extLst>
          </p:cNvPr>
          <p:cNvSpPr txBox="1"/>
          <p:nvPr/>
        </p:nvSpPr>
        <p:spPr>
          <a:xfrm>
            <a:off x="3352800" y="2514600"/>
            <a:ext cx="67818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 practices - Grossman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Pathways of pulp – Cohen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Textbook of Endodontics – Nisha Garg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Endodontics - Ingle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93517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>
            <a:extLst>
              <a:ext uri="{FF2B5EF4-FFF2-40B4-BE49-F238E27FC236}">
                <a16:creationId xmlns:a16="http://schemas.microsoft.com/office/drawing/2014/main" id="{3751A2B8-C05C-E20E-8C5A-91E2AED86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17175" y="231264"/>
            <a:ext cx="8545513" cy="1096963"/>
          </a:xfrm>
        </p:spPr>
        <p:txBody>
          <a:bodyPr/>
          <a:lstStyle/>
          <a:p>
            <a:r>
              <a:rPr lang="en-US" altLang="en-US" sz="2700" b="1" dirty="0">
                <a:cs typeface="Times New Roman" panose="02020603050405020304" pitchFamily="18" charset="0"/>
              </a:rPr>
              <a:t>TAKE HOME MESSEGE/ FOR THE TOPIC COVERED (SUMMARY)  </a:t>
            </a:r>
          </a:p>
        </p:txBody>
      </p:sp>
      <p:sp>
        <p:nvSpPr>
          <p:cNvPr id="22531" name="Slide Number Placeholder 1">
            <a:extLst>
              <a:ext uri="{FF2B5EF4-FFF2-40B4-BE49-F238E27FC236}">
                <a16:creationId xmlns:a16="http://schemas.microsoft.com/office/drawing/2014/main" id="{0B88A8DB-AEB3-7F40-CD74-4A07803E5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9BC71EF-3F65-4897-830D-F5A0A962BA52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AC6193-74BA-2D24-A9FD-D96E882A122B}"/>
              </a:ext>
            </a:extLst>
          </p:cNvPr>
          <p:cNvSpPr txBox="1"/>
          <p:nvPr/>
        </p:nvSpPr>
        <p:spPr>
          <a:xfrm>
            <a:off x="1429312" y="1232029"/>
            <a:ext cx="10231746" cy="557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Infection of the root canal is not a random event.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type and mix of the microbial flora develop in response to the surrounding environment. Microorganisms that establish in the untreated root canal experience an environment of nutritional diversity.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contrast, well-filled root canal offers the microbial flora a small, dry, nutritionally limited space.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Thus, we should obtain a better understanding of the characteristics and properties of bacteria and their biofilms along with the environmental changes, to enhance success.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5928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291AB29-A3B2-4626-D7B2-1BB7AD0C6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990600"/>
            <a:ext cx="7886700" cy="1093788"/>
          </a:xfrm>
        </p:spPr>
        <p:txBody>
          <a:bodyPr/>
          <a:lstStyle/>
          <a:p>
            <a:r>
              <a:rPr lang="en-US" altLang="en-US">
                <a:cs typeface="Times New Roman" panose="02020603050405020304" pitchFamily="18" charset="0"/>
              </a:rPr>
              <a:t>Question &amp; Answer Session</a:t>
            </a:r>
            <a:endParaRPr lang="en-US" altLang="en-US" sz="1800"/>
          </a:p>
        </p:txBody>
      </p:sp>
      <p:sp>
        <p:nvSpPr>
          <p:cNvPr id="24579" name="Slide Number Placeholder 1">
            <a:extLst>
              <a:ext uri="{FF2B5EF4-FFF2-40B4-BE49-F238E27FC236}">
                <a16:creationId xmlns:a16="http://schemas.microsoft.com/office/drawing/2014/main" id="{9B89950C-B983-F42E-A682-A633FF3A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3A7AC1-F164-43BA-B7EC-CA97AFAAC886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E7031E-3847-9913-D15B-2ED52F9EA55C}"/>
              </a:ext>
            </a:extLst>
          </p:cNvPr>
          <p:cNvSpPr txBox="1"/>
          <p:nvPr/>
        </p:nvSpPr>
        <p:spPr>
          <a:xfrm>
            <a:off x="1877961" y="2694039"/>
            <a:ext cx="61058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What is a </a:t>
            </a:r>
            <a:r>
              <a:rPr lang="en-AU" sz="2200" dirty="0"/>
              <a:t>role of Enterococci in unsuccessful RCT?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200" dirty="0"/>
              <a:t>Characteristic of E. </a:t>
            </a:r>
            <a:r>
              <a:rPr lang="en-AU" sz="2200"/>
              <a:t>faecalis?</a:t>
            </a:r>
            <a:endParaRPr lang="en-AU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862154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95A76-6EB0-519A-D9F3-43A81833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endParaRPr lang="en-US" sz="1650" dirty="0"/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953499BE-BD4D-569D-730A-BBFAC3F2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25002B-3B3D-4318-825D-D205A59F5FB6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996D8-A56D-705F-2DEC-86C6624B92BA}"/>
              </a:ext>
            </a:extLst>
          </p:cNvPr>
          <p:cNvSpPr txBox="1"/>
          <p:nvPr/>
        </p:nvSpPr>
        <p:spPr>
          <a:xfrm>
            <a:off x="3352800" y="2514600"/>
            <a:ext cx="67818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 practices - Grossman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Pathways of pulp – Cohen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Textbook of Endodontics – Nisha Garg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Endodontics - Ingle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8929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BAEFFDC6-D517-BB29-3D63-5708CEDA4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667000"/>
            <a:ext cx="8123238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5400" b="0">
                <a:latin typeface="Algerian" panose="04020705040A02060702" pitchFamily="82" charset="0"/>
                <a:cs typeface="Times New Roman" panose="02020603050405020304" pitchFamily="18" charset="0"/>
              </a:rPr>
              <a:t>THANK YOU </a:t>
            </a:r>
            <a:endParaRPr lang="en-US" altLang="en-US" sz="5400" b="0">
              <a:latin typeface="Algerian" panose="04020705040A02060702" pitchFamily="82" charset="0"/>
            </a:endParaRPr>
          </a:p>
        </p:txBody>
      </p:sp>
      <p:sp>
        <p:nvSpPr>
          <p:cNvPr id="25603" name="Slide Number Placeholder 1">
            <a:extLst>
              <a:ext uri="{FF2B5EF4-FFF2-40B4-BE49-F238E27FC236}">
                <a16:creationId xmlns:a16="http://schemas.microsoft.com/office/drawing/2014/main" id="{5C5C945B-EE3E-7885-3513-579D0363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A4A539-899C-4D99-8F5E-99B765CE2D58}" type="slidenum">
              <a:rPr lang="en-US" altLang="en-US" sz="1400" b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en-US" sz="1400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75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5520" y="2420888"/>
            <a:ext cx="8435280" cy="1143000"/>
          </a:xfrm>
        </p:spPr>
        <p:txBody>
          <a:bodyPr>
            <a:normAutofit/>
          </a:bodyPr>
          <a:lstStyle/>
          <a:p>
            <a:pPr algn="ctr"/>
            <a:r>
              <a:rPr lang="en-AU" sz="4800" b="1" dirty="0"/>
              <a:t>EXTRARADICULAR INFECTIONS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775520" y="1447800"/>
            <a:ext cx="8435280" cy="457200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endParaRPr lang="en-AU" sz="3200" dirty="0"/>
          </a:p>
          <a:p>
            <a:r>
              <a:rPr lang="en-AU" sz="3200" dirty="0"/>
              <a:t>Apical </a:t>
            </a:r>
            <a:r>
              <a:rPr lang="en-AU" sz="3200" dirty="0" err="1"/>
              <a:t>periodontitis</a:t>
            </a:r>
            <a:r>
              <a:rPr lang="en-AU" sz="3200" dirty="0"/>
              <a:t> lesions are formed in response to </a:t>
            </a:r>
            <a:r>
              <a:rPr lang="en-AU" sz="3200" dirty="0" err="1"/>
              <a:t>intraradicular</a:t>
            </a:r>
            <a:r>
              <a:rPr lang="en-AU" sz="3200" dirty="0"/>
              <a:t> infection </a:t>
            </a:r>
          </a:p>
          <a:p>
            <a:endParaRPr lang="en-AU" sz="3200" dirty="0"/>
          </a:p>
          <a:p>
            <a:r>
              <a:rPr lang="en-AU" sz="3200" dirty="0"/>
              <a:t>Comprise  an effective barrier against spread of infection to </a:t>
            </a:r>
            <a:r>
              <a:rPr lang="en-AU" sz="3200" dirty="0" err="1"/>
              <a:t>alv</a:t>
            </a:r>
            <a:r>
              <a:rPr lang="en-AU" sz="3200" dirty="0"/>
              <a:t>. bone and other body sites</a:t>
            </a:r>
          </a:p>
          <a:p>
            <a:endParaRPr lang="en-AU" sz="3200" dirty="0"/>
          </a:p>
          <a:p>
            <a:r>
              <a:rPr lang="en-AU" sz="3200" dirty="0"/>
              <a:t>In some specific circumstances, m.org. can overcome this barrier and establish an </a:t>
            </a:r>
            <a:r>
              <a:rPr lang="en-AU" sz="3200" dirty="0" err="1"/>
              <a:t>extraradicular</a:t>
            </a:r>
            <a:r>
              <a:rPr lang="en-AU" sz="3200" dirty="0"/>
              <a:t> infection.</a:t>
            </a:r>
          </a:p>
          <a:p>
            <a:r>
              <a:rPr lang="en-AU" sz="3200" dirty="0"/>
              <a:t>The most common form of </a:t>
            </a:r>
            <a:r>
              <a:rPr lang="en-AU" sz="3200" dirty="0" err="1"/>
              <a:t>extraradicular</a:t>
            </a:r>
            <a:r>
              <a:rPr lang="en-AU" sz="3200" dirty="0"/>
              <a:t> </a:t>
            </a:r>
            <a:r>
              <a:rPr lang="en-AU" sz="3200" dirty="0" err="1"/>
              <a:t>inf</a:t>
            </a:r>
            <a:r>
              <a:rPr lang="en-AU" sz="3200" dirty="0"/>
              <a:t>           </a:t>
            </a:r>
            <a:r>
              <a:rPr lang="en-AU" sz="3200" dirty="0">
                <a:sym typeface="Wingdings" pitchFamily="2" charset="2"/>
              </a:rPr>
              <a:t> acute apical abscess.</a:t>
            </a:r>
          </a:p>
          <a:p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endParaRPr lang="en-AU" sz="3200" dirty="0">
              <a:sym typeface="Wingdings" pitchFamily="2" charset="2"/>
            </a:endParaRPr>
          </a:p>
          <a:p>
            <a:r>
              <a:rPr lang="en-AU" sz="3200" dirty="0">
                <a:sym typeface="Wingdings" pitchFamily="2" charset="2"/>
              </a:rPr>
              <a:t>Characterized by purulent inflammation in response to massive egress</a:t>
            </a:r>
          </a:p>
          <a:p>
            <a:r>
              <a:rPr lang="en-AU" sz="3200" dirty="0">
                <a:sym typeface="Wingdings" pitchFamily="2" charset="2"/>
              </a:rPr>
              <a:t>This condition encompasses the establishment of m.org., either by adherence to apical external root surface or by formation of cohesive </a:t>
            </a:r>
            <a:r>
              <a:rPr lang="en-AU" sz="3200" dirty="0" err="1">
                <a:sym typeface="Wingdings" pitchFamily="2" charset="2"/>
              </a:rPr>
              <a:t>actinomycotic</a:t>
            </a:r>
            <a:r>
              <a:rPr lang="en-AU" sz="3200" dirty="0">
                <a:sym typeface="Wingdings" pitchFamily="2" charset="2"/>
              </a:rPr>
              <a:t> colonies within the body of inflammatory lesion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 err="1"/>
              <a:t>Extraradicular</a:t>
            </a:r>
            <a:r>
              <a:rPr lang="en-AU" sz="3200" dirty="0"/>
              <a:t> m.org. are one of the etiologic factor for persistence of </a:t>
            </a:r>
            <a:r>
              <a:rPr lang="en-AU" sz="3200" dirty="0" err="1"/>
              <a:t>api.perio</a:t>
            </a:r>
            <a:r>
              <a:rPr lang="en-AU" sz="3200" dirty="0"/>
              <a:t> in spite of diligent RCT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endParaRPr lang="en-AU" sz="3200" dirty="0"/>
          </a:p>
          <a:p>
            <a:r>
              <a:rPr lang="en-AU" sz="3200" dirty="0"/>
              <a:t>Most oral m.org </a:t>
            </a:r>
            <a:r>
              <a:rPr lang="en-AU" sz="3200" dirty="0">
                <a:sym typeface="Wingdings" pitchFamily="2" charset="2"/>
              </a:rPr>
              <a:t> </a:t>
            </a:r>
            <a:r>
              <a:rPr lang="en-AU" sz="3200" dirty="0" err="1">
                <a:sym typeface="Wingdings" pitchFamily="2" charset="2"/>
              </a:rPr>
              <a:t>oppertunistic</a:t>
            </a:r>
            <a:r>
              <a:rPr lang="en-AU" sz="3200" dirty="0">
                <a:sym typeface="Wingdings" pitchFamily="2" charset="2"/>
              </a:rPr>
              <a:t> pathogens</a:t>
            </a:r>
          </a:p>
          <a:p>
            <a:r>
              <a:rPr lang="en-AU" sz="3200" dirty="0">
                <a:sym typeface="Wingdings" pitchFamily="2" charset="2"/>
              </a:rPr>
              <a:t> few have ability to challenge &amp; overcome host defence  establish </a:t>
            </a:r>
            <a:r>
              <a:rPr lang="en-AU" sz="3200" dirty="0" err="1">
                <a:sym typeface="Wingdings" pitchFamily="2" charset="2"/>
              </a:rPr>
              <a:t>extraradicular</a:t>
            </a:r>
            <a:r>
              <a:rPr lang="en-AU" sz="3200" dirty="0">
                <a:sym typeface="Wingdings" pitchFamily="2" charset="2"/>
              </a:rPr>
              <a:t> </a:t>
            </a:r>
            <a:r>
              <a:rPr lang="en-AU" sz="3200" dirty="0" err="1">
                <a:sym typeface="Wingdings" pitchFamily="2" charset="2"/>
              </a:rPr>
              <a:t>inf</a:t>
            </a:r>
            <a:endParaRPr lang="en-AU" sz="3200" dirty="0">
              <a:sym typeface="Wingdings" pitchFamily="2" charset="2"/>
            </a:endParaRPr>
          </a:p>
          <a:p>
            <a:endParaRPr lang="en-AU" sz="3200" dirty="0">
              <a:sym typeface="Wingdings" pitchFamily="2" charset="2"/>
            </a:endParaRPr>
          </a:p>
          <a:p>
            <a:r>
              <a:rPr lang="en-AU" sz="3200" dirty="0">
                <a:sym typeface="Wingdings" pitchFamily="2" charset="2"/>
              </a:rPr>
              <a:t>Currently recognized  some </a:t>
            </a:r>
            <a:r>
              <a:rPr lang="en-AU" sz="3200" dirty="0" err="1">
                <a:sym typeface="Wingdings" pitchFamily="2" charset="2"/>
              </a:rPr>
              <a:t>Actinomyces</a:t>
            </a:r>
            <a:r>
              <a:rPr lang="en-AU" sz="3200" dirty="0">
                <a:sym typeface="Wingdings" pitchFamily="2" charset="2"/>
              </a:rPr>
              <a:t> spp and </a:t>
            </a:r>
            <a:r>
              <a:rPr lang="en-AU" sz="3200" dirty="0" err="1">
                <a:sym typeface="Wingdings" pitchFamily="2" charset="2"/>
              </a:rPr>
              <a:t>Propionibacterium</a:t>
            </a:r>
            <a:r>
              <a:rPr lang="en-AU" sz="3200" dirty="0">
                <a:sym typeface="Wingdings" pitchFamily="2" charset="2"/>
              </a:rPr>
              <a:t> </a:t>
            </a:r>
            <a:r>
              <a:rPr lang="en-AU" sz="3200" dirty="0" err="1">
                <a:sym typeface="Wingdings" pitchFamily="2" charset="2"/>
              </a:rPr>
              <a:t>propionicum</a:t>
            </a:r>
            <a:r>
              <a:rPr lang="en-AU" sz="3200" dirty="0">
                <a:sym typeface="Wingdings" pitchFamily="2" charset="2"/>
              </a:rPr>
              <a:t>  ability to participate in </a:t>
            </a:r>
            <a:r>
              <a:rPr lang="en-AU" sz="3200" dirty="0" err="1">
                <a:sym typeface="Wingdings" pitchFamily="2" charset="2"/>
              </a:rPr>
              <a:t>extraradicular</a:t>
            </a:r>
            <a:r>
              <a:rPr lang="en-AU" sz="3200" dirty="0">
                <a:sym typeface="Wingdings" pitchFamily="2" charset="2"/>
              </a:rPr>
              <a:t> </a:t>
            </a:r>
            <a:r>
              <a:rPr lang="en-AU" sz="3200" dirty="0" err="1">
                <a:sym typeface="Wingdings" pitchFamily="2" charset="2"/>
              </a:rPr>
              <a:t>inf</a:t>
            </a:r>
            <a:r>
              <a:rPr lang="en-AU" sz="3200" dirty="0">
                <a:sym typeface="Wingdings" pitchFamily="2" charset="2"/>
              </a:rPr>
              <a:t> and cause apical </a:t>
            </a:r>
            <a:r>
              <a:rPr lang="en-AU" sz="3200" dirty="0" err="1">
                <a:sym typeface="Wingdings" pitchFamily="2" charset="2"/>
              </a:rPr>
              <a:t>actinomycosis</a:t>
            </a:r>
            <a:r>
              <a:rPr lang="en-AU" sz="3200" dirty="0">
                <a:sym typeface="Wingdings" pitchFamily="2" charset="2"/>
              </a:rPr>
              <a:t>  </a:t>
            </a:r>
            <a:endParaRPr lang="en-AU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endParaRPr lang="en-AU" sz="3200" dirty="0"/>
          </a:p>
          <a:p>
            <a:r>
              <a:rPr lang="en-AU" sz="3200" dirty="0" err="1"/>
              <a:t>Treponema</a:t>
            </a:r>
            <a:r>
              <a:rPr lang="en-AU" sz="3200" dirty="0"/>
              <a:t> spp, </a:t>
            </a:r>
            <a:r>
              <a:rPr lang="en-AU" sz="3200" dirty="0" err="1"/>
              <a:t>Porphyromonas</a:t>
            </a:r>
            <a:r>
              <a:rPr lang="en-AU" sz="3200" dirty="0"/>
              <a:t> </a:t>
            </a:r>
            <a:r>
              <a:rPr lang="en-AU" sz="3200" dirty="0" err="1"/>
              <a:t>endodontalis</a:t>
            </a:r>
            <a:r>
              <a:rPr lang="en-AU" sz="3200" dirty="0"/>
              <a:t>, </a:t>
            </a:r>
            <a:r>
              <a:rPr lang="en-AU" sz="3200" dirty="0" err="1"/>
              <a:t>Porphyromonas</a:t>
            </a:r>
            <a:r>
              <a:rPr lang="en-AU" sz="3200" dirty="0"/>
              <a:t> </a:t>
            </a:r>
            <a:r>
              <a:rPr lang="en-AU" sz="3200" dirty="0" err="1"/>
              <a:t>gingivalis</a:t>
            </a:r>
            <a:r>
              <a:rPr lang="en-AU" sz="3200" dirty="0"/>
              <a:t>, </a:t>
            </a:r>
            <a:r>
              <a:rPr lang="en-AU" sz="3200" dirty="0" err="1"/>
              <a:t>Tennerela</a:t>
            </a:r>
            <a:r>
              <a:rPr lang="en-AU" sz="3200" dirty="0"/>
              <a:t> forsythia, </a:t>
            </a:r>
            <a:r>
              <a:rPr lang="en-AU" sz="3200" dirty="0" err="1"/>
              <a:t>Prevotella</a:t>
            </a:r>
            <a:r>
              <a:rPr lang="en-AU" sz="3200" dirty="0"/>
              <a:t> spp </a:t>
            </a:r>
            <a:r>
              <a:rPr lang="en-AU" sz="3200" dirty="0" err="1"/>
              <a:t>amd</a:t>
            </a:r>
            <a:r>
              <a:rPr lang="en-AU" sz="3200" dirty="0"/>
              <a:t> </a:t>
            </a:r>
            <a:r>
              <a:rPr lang="en-AU" sz="3200" dirty="0" err="1"/>
              <a:t>Fusobacterium</a:t>
            </a:r>
            <a:r>
              <a:rPr lang="en-AU" sz="3200" dirty="0"/>
              <a:t> </a:t>
            </a:r>
            <a:r>
              <a:rPr lang="en-AU" sz="3200" dirty="0" err="1"/>
              <a:t>nucleatum</a:t>
            </a:r>
            <a:r>
              <a:rPr lang="en-AU" sz="3200" dirty="0"/>
              <a:t> </a:t>
            </a:r>
            <a:r>
              <a:rPr lang="en-AU" sz="3200" dirty="0">
                <a:sym typeface="Wingdings" pitchFamily="2" charset="2"/>
              </a:rPr>
              <a:t> persistent </a:t>
            </a:r>
            <a:r>
              <a:rPr lang="en-AU" sz="3200" dirty="0" err="1">
                <a:sym typeface="Wingdings" pitchFamily="2" charset="2"/>
              </a:rPr>
              <a:t>chr.api.perio</a:t>
            </a:r>
            <a:r>
              <a:rPr lang="en-AU" sz="3200" dirty="0">
                <a:sym typeface="Wingdings" pitchFamily="2" charset="2"/>
              </a:rPr>
              <a:t>.</a:t>
            </a:r>
          </a:p>
          <a:p>
            <a:endParaRPr lang="en-AU" sz="3200" dirty="0">
              <a:sym typeface="Wingdings" pitchFamily="2" charset="2"/>
            </a:endParaRPr>
          </a:p>
          <a:p>
            <a:r>
              <a:rPr lang="en-AU" sz="3200" dirty="0">
                <a:sym typeface="Wingdings" pitchFamily="2" charset="2"/>
              </a:rPr>
              <a:t>Dependent or independent of </a:t>
            </a:r>
            <a:r>
              <a:rPr lang="en-AU" sz="3200" dirty="0" err="1">
                <a:sym typeface="Wingdings" pitchFamily="2" charset="2"/>
              </a:rPr>
              <a:t>intraradicular</a:t>
            </a:r>
            <a:r>
              <a:rPr lang="en-AU" sz="3200" dirty="0">
                <a:sym typeface="Wingdings" pitchFamily="2" charset="2"/>
              </a:rPr>
              <a:t> </a:t>
            </a:r>
            <a:r>
              <a:rPr lang="en-AU" sz="3200" dirty="0" err="1">
                <a:sym typeface="Wingdings" pitchFamily="2" charset="2"/>
              </a:rPr>
              <a:t>inf</a:t>
            </a:r>
            <a:endParaRPr lang="en-AU" sz="3200" dirty="0">
              <a:sym typeface="Wingdings" pitchFamily="2" charset="2"/>
            </a:endParaRPr>
          </a:p>
          <a:p>
            <a:endParaRPr lang="en-AU" sz="3200" dirty="0">
              <a:sym typeface="Wingdings" pitchFamily="2" charset="2"/>
            </a:endParaRPr>
          </a:p>
          <a:p>
            <a:r>
              <a:rPr lang="en-AU" sz="3200" dirty="0">
                <a:sym typeface="Wingdings" pitchFamily="2" charset="2"/>
              </a:rPr>
              <a:t>Incidence of independent  in untreated is low</a:t>
            </a:r>
          </a:p>
          <a:p>
            <a:endParaRPr lang="en-AU" sz="3200" dirty="0">
              <a:sym typeface="Wingdings" pitchFamily="2" charset="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0" y="260648"/>
            <a:ext cx="8435280" cy="6336704"/>
          </a:xfrm>
        </p:spPr>
        <p:txBody>
          <a:bodyPr>
            <a:normAutofit/>
          </a:bodyPr>
          <a:lstStyle/>
          <a:p>
            <a:endParaRPr lang="en-AU" sz="3200" dirty="0">
              <a:sym typeface="Wingdings" pitchFamily="2" charset="2"/>
            </a:endParaRPr>
          </a:p>
          <a:p>
            <a:r>
              <a:rPr lang="en-AU" sz="3200" dirty="0">
                <a:sym typeface="Wingdings" pitchFamily="2" charset="2"/>
              </a:rPr>
              <a:t>Even is RC treated  high rate of healing  following retreatment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/>
              <a:t>Thus , most of the </a:t>
            </a:r>
            <a:r>
              <a:rPr lang="en-AU" sz="3200" dirty="0" err="1"/>
              <a:t>extraradicular</a:t>
            </a:r>
            <a:r>
              <a:rPr lang="en-AU" sz="3200" dirty="0"/>
              <a:t> infection observed in root filled tooth could have been fostered by </a:t>
            </a:r>
            <a:r>
              <a:rPr lang="en-AU" sz="3200" dirty="0" err="1"/>
              <a:t>intraradicular</a:t>
            </a:r>
            <a:r>
              <a:rPr lang="en-AU" sz="3200" dirty="0"/>
              <a:t> infection.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C9EA-A0E9-4CC6-B5CF-6D7A8352DCB3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1621</Words>
  <Application>Microsoft Office PowerPoint</Application>
  <PresentationFormat>Widescreen</PresentationFormat>
  <Paragraphs>278</Paragraphs>
  <Slides>37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Algerian</vt:lpstr>
      <vt:lpstr>Arial</vt:lpstr>
      <vt:lpstr>Book Antiqua</vt:lpstr>
      <vt:lpstr>Calibri</vt:lpstr>
      <vt:lpstr>Calibri Light</vt:lpstr>
      <vt:lpstr>Times New Roman</vt:lpstr>
      <vt:lpstr>Wingdings</vt:lpstr>
      <vt:lpstr>Office Theme</vt:lpstr>
      <vt:lpstr>PowerPoint Presentation</vt:lpstr>
      <vt:lpstr>Specific learning Objectives </vt:lpstr>
      <vt:lpstr>TABLE OF CONTENT: </vt:lpstr>
      <vt:lpstr>EXTRARADICULAR INFECTIONS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ENTEROCOCCUS</vt:lpstr>
      <vt:lpstr>PowerPoint Presentation</vt:lpstr>
      <vt:lpstr>PowerPoint Presentation</vt:lpstr>
      <vt:lpstr>Prevalence of Enterococci in root filled teeth</vt:lpstr>
      <vt:lpstr>PowerPoint Presentation</vt:lpstr>
      <vt:lpstr>Potential role of Enterococci in unsuccessful RCT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STREPTOCOCCUS</vt:lpstr>
      <vt:lpstr>PowerPoint Presentation</vt:lpstr>
      <vt:lpstr>prevalence</vt:lpstr>
      <vt:lpstr>Potential role </vt:lpstr>
      <vt:lpstr>PowerPoint Presentation</vt:lpstr>
      <vt:lpstr>PowerPoint Presentation</vt:lpstr>
      <vt:lpstr>ACTINOMYCES</vt:lpstr>
      <vt:lpstr>PowerPoint Presentation</vt:lpstr>
      <vt:lpstr>prevalence</vt:lpstr>
      <vt:lpstr>Potential role</vt:lpstr>
      <vt:lpstr>PowerPoint Presentation</vt:lpstr>
      <vt:lpstr> Teaching Materials  </vt:lpstr>
      <vt:lpstr>TAKE HOME MESSEGE/ FOR THE TOPIC COVERED (SUMMARY)  </vt:lpstr>
      <vt:lpstr>Question &amp; Answer Session</vt:lpstr>
      <vt:lpstr>REFERENCES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GAURAV DEORE</dc:creator>
  <cp:lastModifiedBy>shalvi wadighare</cp:lastModifiedBy>
  <cp:revision>4</cp:revision>
  <dcterms:created xsi:type="dcterms:W3CDTF">2023-04-18T18:08:17Z</dcterms:created>
  <dcterms:modified xsi:type="dcterms:W3CDTF">2023-04-19T04:46:33Z</dcterms:modified>
</cp:coreProperties>
</file>